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07" r:id="rId2"/>
    <p:sldId id="408" r:id="rId3"/>
    <p:sldId id="409" r:id="rId4"/>
    <p:sldId id="410" r:id="rId5"/>
    <p:sldId id="411" r:id="rId6"/>
    <p:sldId id="412" r:id="rId7"/>
    <p:sldId id="41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Clarke" initials="SC" lastIdx="1" clrIdx="0">
    <p:extLst>
      <p:ext uri="{19B8F6BF-5375-455C-9EA6-DF929625EA0E}">
        <p15:presenceInfo xmlns:p15="http://schemas.microsoft.com/office/powerpoint/2012/main" userId="S::steve.clarke@cambridgeshirepeterborough-ca.gov.uk::03e30e79-0d36-459c-b849-01255a2be4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52AD-2B0B-436F-BFF3-76B57E3590F6}"/>
              </a:ext>
            </a:extLst>
          </p:cNvPr>
          <p:cNvSpPr>
            <a:spLocks noGrp="1"/>
          </p:cNvSpPr>
          <p:nvPr>
            <p:ph type="ctrTitle"/>
          </p:nvPr>
        </p:nvSpPr>
        <p:spPr>
          <a:xfrm>
            <a:off x="651164" y="1130676"/>
            <a:ext cx="9144000" cy="2387600"/>
          </a:xfrm>
        </p:spPr>
        <p:txBody>
          <a:bodyPr anchor="b">
            <a:normAutofit/>
          </a:bodyPr>
          <a:lstStyle>
            <a:lvl1pPr algn="l">
              <a:defRPr sz="5100" b="1">
                <a:solidFill>
                  <a:schemeClr val="tx2">
                    <a:lumMod val="75000"/>
                  </a:schemeClr>
                </a:solidFill>
                <a:latin typeface="Helvetica Neue"/>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C4564B1B-60E7-45F6-B884-255F38B8392B}"/>
              </a:ext>
            </a:extLst>
          </p:cNvPr>
          <p:cNvSpPr>
            <a:spLocks noGrp="1"/>
          </p:cNvSpPr>
          <p:nvPr>
            <p:ph type="subTitle" idx="1"/>
          </p:nvPr>
        </p:nvSpPr>
        <p:spPr>
          <a:xfrm>
            <a:off x="651164" y="3618664"/>
            <a:ext cx="9144000" cy="1655762"/>
          </a:xfrm>
        </p:spPr>
        <p:txBody>
          <a:bodyPr>
            <a:normAutofit/>
          </a:bodyPr>
          <a:lstStyle>
            <a:lvl1pPr marL="0" indent="0" algn="l">
              <a:buNone/>
              <a:defRPr sz="3100" b="1">
                <a:solidFill>
                  <a:schemeClr val="bg1"/>
                </a:solidFill>
                <a:latin typeface="Helvetica Neu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3E148F0D-C305-4171-B34C-7DD6DDCBB5EA}"/>
              </a:ext>
            </a:extLst>
          </p:cNvPr>
          <p:cNvSpPr>
            <a:spLocks noGrp="1"/>
          </p:cNvSpPr>
          <p:nvPr>
            <p:ph type="dt" sz="half" idx="10"/>
          </p:nvPr>
        </p:nvSpPr>
        <p:spPr/>
        <p:txBody>
          <a:bodyPr/>
          <a:lstStyle/>
          <a:p>
            <a:fld id="{52C086B1-49E7-4F62-971F-BE9DD7E20E1D}" type="datetimeFigureOut">
              <a:rPr lang="en-GB" smtClean="0"/>
              <a:t>01/04/2021</a:t>
            </a:fld>
            <a:endParaRPr lang="en-GB"/>
          </a:p>
        </p:txBody>
      </p:sp>
      <p:sp>
        <p:nvSpPr>
          <p:cNvPr id="5" name="Footer Placeholder 4">
            <a:extLst>
              <a:ext uri="{FF2B5EF4-FFF2-40B4-BE49-F238E27FC236}">
                <a16:creationId xmlns:a16="http://schemas.microsoft.com/office/drawing/2014/main" id="{11E7CCBC-D2F7-4897-A636-354CFF1894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D0A8AE-8D12-40D8-B25C-78EC67316FCF}"/>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9" name="Picture 8">
            <a:extLst>
              <a:ext uri="{FF2B5EF4-FFF2-40B4-BE49-F238E27FC236}">
                <a16:creationId xmlns:a16="http://schemas.microsoft.com/office/drawing/2014/main" id="{FE94B8E4-4B40-48AB-8B3C-2913991163CF}"/>
              </a:ext>
            </a:extLst>
          </p:cNvPr>
          <p:cNvPicPr>
            <a:picLocks noChangeAspect="1"/>
          </p:cNvPicPr>
          <p:nvPr userDrawn="1"/>
        </p:nvPicPr>
        <p:blipFill>
          <a:blip r:embed="rId3">
            <a:alphaModFix amt="85000"/>
            <a:extLst>
              <a:ext uri="{28A0092B-C50C-407E-A947-70E740481C1C}">
                <a14:useLocalDpi xmlns:a14="http://schemas.microsoft.com/office/drawing/2010/main" val="0"/>
              </a:ext>
            </a:extLst>
          </a:blip>
          <a:stretch>
            <a:fillRect/>
          </a:stretch>
        </p:blipFill>
        <p:spPr>
          <a:xfrm>
            <a:off x="4531353" y="6356350"/>
            <a:ext cx="3129294" cy="364359"/>
          </a:xfrm>
          <a:prstGeom prst="rect">
            <a:avLst/>
          </a:prstGeom>
        </p:spPr>
      </p:pic>
    </p:spTree>
    <p:extLst>
      <p:ext uri="{BB962C8B-B14F-4D97-AF65-F5344CB8AC3E}">
        <p14:creationId xmlns:p14="http://schemas.microsoft.com/office/powerpoint/2010/main" val="1265601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2DE4-FD68-4029-B257-63BD1C7CD1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96ADA2-E07B-415C-9D4D-FE3BC0936D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D7B215-C2BC-4D38-9EF7-46C7DB34D756}"/>
              </a:ext>
            </a:extLst>
          </p:cNvPr>
          <p:cNvSpPr>
            <a:spLocks noGrp="1"/>
          </p:cNvSpPr>
          <p:nvPr>
            <p:ph type="dt" sz="half" idx="10"/>
          </p:nvPr>
        </p:nvSpPr>
        <p:spPr/>
        <p:txBody>
          <a:bodyPr/>
          <a:lstStyle/>
          <a:p>
            <a:fld id="{52C086B1-49E7-4F62-971F-BE9DD7E20E1D}" type="datetimeFigureOut">
              <a:rPr lang="en-GB" smtClean="0"/>
              <a:t>01/04/2021</a:t>
            </a:fld>
            <a:endParaRPr lang="en-GB"/>
          </a:p>
        </p:txBody>
      </p:sp>
      <p:sp>
        <p:nvSpPr>
          <p:cNvPr id="5" name="Footer Placeholder 4">
            <a:extLst>
              <a:ext uri="{FF2B5EF4-FFF2-40B4-BE49-F238E27FC236}">
                <a16:creationId xmlns:a16="http://schemas.microsoft.com/office/drawing/2014/main" id="{EA539A73-AB5E-479D-AC87-79DF77CA79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55166-2A52-4241-80C7-21B0C24A50B7}"/>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8" name="Picture 7">
            <a:extLst>
              <a:ext uri="{FF2B5EF4-FFF2-40B4-BE49-F238E27FC236}">
                <a16:creationId xmlns:a16="http://schemas.microsoft.com/office/drawing/2014/main" id="{019089B9-DEB8-45C7-9CDC-CCD0DAF02E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3" y="142269"/>
            <a:ext cx="1278774" cy="147455"/>
          </a:xfrm>
          <a:prstGeom prst="rect">
            <a:avLst/>
          </a:prstGeom>
        </p:spPr>
      </p:pic>
    </p:spTree>
    <p:extLst>
      <p:ext uri="{BB962C8B-B14F-4D97-AF65-F5344CB8AC3E}">
        <p14:creationId xmlns:p14="http://schemas.microsoft.com/office/powerpoint/2010/main" val="1592885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082309-C74E-4925-9FFA-EBFC42F40C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239DC9-9911-4880-8441-C1AB666BF2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F7ED78-385B-4FD8-B272-9184232BCB2B}"/>
              </a:ext>
            </a:extLst>
          </p:cNvPr>
          <p:cNvSpPr>
            <a:spLocks noGrp="1"/>
          </p:cNvSpPr>
          <p:nvPr>
            <p:ph type="dt" sz="half" idx="10"/>
          </p:nvPr>
        </p:nvSpPr>
        <p:spPr/>
        <p:txBody>
          <a:bodyPr/>
          <a:lstStyle/>
          <a:p>
            <a:fld id="{52C086B1-49E7-4F62-971F-BE9DD7E20E1D}" type="datetimeFigureOut">
              <a:rPr lang="en-GB" smtClean="0"/>
              <a:t>01/04/2021</a:t>
            </a:fld>
            <a:endParaRPr lang="en-GB"/>
          </a:p>
        </p:txBody>
      </p:sp>
      <p:sp>
        <p:nvSpPr>
          <p:cNvPr id="5" name="Footer Placeholder 4">
            <a:extLst>
              <a:ext uri="{FF2B5EF4-FFF2-40B4-BE49-F238E27FC236}">
                <a16:creationId xmlns:a16="http://schemas.microsoft.com/office/drawing/2014/main" id="{390442A3-C4C9-4050-9094-EA8B706374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277AB9-50F1-44D4-9468-50C623980B16}"/>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8" name="Picture 7">
            <a:extLst>
              <a:ext uri="{FF2B5EF4-FFF2-40B4-BE49-F238E27FC236}">
                <a16:creationId xmlns:a16="http://schemas.microsoft.com/office/drawing/2014/main" id="{0DB26483-6555-41BE-AD51-93823A302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3" y="142269"/>
            <a:ext cx="1278774" cy="147455"/>
          </a:xfrm>
          <a:prstGeom prst="rect">
            <a:avLst/>
          </a:prstGeom>
        </p:spPr>
      </p:pic>
    </p:spTree>
    <p:extLst>
      <p:ext uri="{BB962C8B-B14F-4D97-AF65-F5344CB8AC3E}">
        <p14:creationId xmlns:p14="http://schemas.microsoft.com/office/powerpoint/2010/main" val="307665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EC42-1122-43D7-B7B8-FC1DDAE1F644}"/>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0CFBFC4-EDF3-43CD-A651-443A3C92CEB7}"/>
              </a:ext>
            </a:extLst>
          </p:cNvPr>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BA358E2A-7F33-4507-BBB9-524C1D9EB64D}"/>
              </a:ext>
            </a:extLst>
          </p:cNvPr>
          <p:cNvSpPr>
            <a:spLocks noGrp="1"/>
          </p:cNvSpPr>
          <p:nvPr>
            <p:ph type="dt" sz="half" idx="10"/>
          </p:nvPr>
        </p:nvSpPr>
        <p:spPr/>
        <p:txBody>
          <a:bodyPr/>
          <a:lstStyle/>
          <a:p>
            <a:fld id="{52C086B1-49E7-4F62-971F-BE9DD7E20E1D}" type="datetimeFigureOut">
              <a:rPr lang="en-GB" smtClean="0"/>
              <a:t>01/04/2021</a:t>
            </a:fld>
            <a:endParaRPr lang="en-GB"/>
          </a:p>
        </p:txBody>
      </p:sp>
      <p:sp>
        <p:nvSpPr>
          <p:cNvPr id="5" name="Footer Placeholder 4">
            <a:extLst>
              <a:ext uri="{FF2B5EF4-FFF2-40B4-BE49-F238E27FC236}">
                <a16:creationId xmlns:a16="http://schemas.microsoft.com/office/drawing/2014/main" id="{047FD518-5A03-4128-B39D-18B72E638D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99C227-0882-4192-9994-7EF72F540974}"/>
              </a:ext>
            </a:extLst>
          </p:cNvPr>
          <p:cNvSpPr>
            <a:spLocks noGrp="1"/>
          </p:cNvSpPr>
          <p:nvPr>
            <p:ph type="sldNum" sz="quarter" idx="12"/>
          </p:nvPr>
        </p:nvSpPr>
        <p:spPr/>
        <p:txBody>
          <a:bodyPr/>
          <a:lstStyle/>
          <a:p>
            <a:fld id="{9EF44107-4028-49BE-8D3C-62793E417957}" type="slidenum">
              <a:rPr lang="en-GB" smtClean="0"/>
              <a:t>‹#›</a:t>
            </a:fld>
            <a:endParaRPr lang="en-GB"/>
          </a:p>
        </p:txBody>
      </p:sp>
    </p:spTree>
    <p:extLst>
      <p:ext uri="{BB962C8B-B14F-4D97-AF65-F5344CB8AC3E}">
        <p14:creationId xmlns:p14="http://schemas.microsoft.com/office/powerpoint/2010/main" val="347738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46000"/>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303C-3C3D-43B7-8C0D-92EB28BBBE86}"/>
              </a:ext>
            </a:extLst>
          </p:cNvPr>
          <p:cNvSpPr>
            <a:spLocks noGrp="1"/>
          </p:cNvSpPr>
          <p:nvPr>
            <p:ph type="title"/>
          </p:nvPr>
        </p:nvSpPr>
        <p:spPr>
          <a:xfrm>
            <a:off x="838200" y="2017357"/>
            <a:ext cx="10515600" cy="1287430"/>
          </a:xfrm>
        </p:spPr>
        <p:txBody>
          <a:bodyPr anchor="b">
            <a:normAutofit/>
          </a:bodyPr>
          <a:lstStyle>
            <a:lvl1pPr>
              <a:defRPr sz="51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4010BAA-5D0A-45CE-8EE8-71D868DB510C}"/>
              </a:ext>
            </a:extLst>
          </p:cNvPr>
          <p:cNvSpPr>
            <a:spLocks noGrp="1"/>
          </p:cNvSpPr>
          <p:nvPr>
            <p:ph type="body" idx="1"/>
          </p:nvPr>
        </p:nvSpPr>
        <p:spPr>
          <a:xfrm>
            <a:off x="838200" y="3553214"/>
            <a:ext cx="10515600" cy="1500187"/>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1494A1-36F5-4A9C-9988-3CBAD5822F69}"/>
              </a:ext>
            </a:extLst>
          </p:cNvPr>
          <p:cNvSpPr>
            <a:spLocks noGrp="1"/>
          </p:cNvSpPr>
          <p:nvPr>
            <p:ph type="dt" sz="half" idx="10"/>
          </p:nvPr>
        </p:nvSpPr>
        <p:spPr/>
        <p:txBody>
          <a:bodyPr/>
          <a:lstStyle/>
          <a:p>
            <a:fld id="{52C086B1-49E7-4F62-971F-BE9DD7E20E1D}" type="datetimeFigureOut">
              <a:rPr lang="en-GB" smtClean="0"/>
              <a:t>01/04/2021</a:t>
            </a:fld>
            <a:endParaRPr lang="en-GB"/>
          </a:p>
        </p:txBody>
      </p:sp>
      <p:sp>
        <p:nvSpPr>
          <p:cNvPr id="5" name="Footer Placeholder 4">
            <a:extLst>
              <a:ext uri="{FF2B5EF4-FFF2-40B4-BE49-F238E27FC236}">
                <a16:creationId xmlns:a16="http://schemas.microsoft.com/office/drawing/2014/main" id="{A785BAC0-F4FF-4D21-92D2-B565DC68750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01F0463-0ABB-4560-9587-8758F5C05289}"/>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7" name="Picture 6">
            <a:extLst>
              <a:ext uri="{FF2B5EF4-FFF2-40B4-BE49-F238E27FC236}">
                <a16:creationId xmlns:a16="http://schemas.microsoft.com/office/drawing/2014/main" id="{6E6DE1A0-53E7-4696-87C6-B4381E2F9169}"/>
              </a:ext>
            </a:extLst>
          </p:cNvPr>
          <p:cNvPicPr>
            <a:picLocks noChangeAspect="1"/>
          </p:cNvPicPr>
          <p:nvPr userDrawn="1"/>
        </p:nvPicPr>
        <p:blipFill>
          <a:blip r:embed="rId3">
            <a:alphaModFix amt="85000"/>
            <a:extLst>
              <a:ext uri="{28A0092B-C50C-407E-A947-70E740481C1C}">
                <a14:useLocalDpi xmlns:a14="http://schemas.microsoft.com/office/drawing/2010/main" val="0"/>
              </a:ext>
            </a:extLst>
          </a:blip>
          <a:stretch>
            <a:fillRect/>
          </a:stretch>
        </p:blipFill>
        <p:spPr>
          <a:xfrm>
            <a:off x="4531353" y="6356350"/>
            <a:ext cx="3129294" cy="364359"/>
          </a:xfrm>
          <a:prstGeom prst="rect">
            <a:avLst/>
          </a:prstGeom>
        </p:spPr>
      </p:pic>
    </p:spTree>
    <p:extLst>
      <p:ext uri="{BB962C8B-B14F-4D97-AF65-F5344CB8AC3E}">
        <p14:creationId xmlns:p14="http://schemas.microsoft.com/office/powerpoint/2010/main" val="3997942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FEF11-C805-406A-ADA7-4604F82F4A07}"/>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0BA6947-B675-4C43-9B70-E5246305D0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BEF678F3-8B9F-48B7-B3DA-755BDD702F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5D8557-4945-4557-9E6F-8471ABCC586C}"/>
              </a:ext>
            </a:extLst>
          </p:cNvPr>
          <p:cNvSpPr>
            <a:spLocks noGrp="1"/>
          </p:cNvSpPr>
          <p:nvPr>
            <p:ph type="dt" sz="half" idx="10"/>
          </p:nvPr>
        </p:nvSpPr>
        <p:spPr/>
        <p:txBody>
          <a:bodyPr/>
          <a:lstStyle/>
          <a:p>
            <a:fld id="{52C086B1-49E7-4F62-971F-BE9DD7E20E1D}" type="datetimeFigureOut">
              <a:rPr lang="en-GB" smtClean="0"/>
              <a:t>01/04/2021</a:t>
            </a:fld>
            <a:endParaRPr lang="en-GB"/>
          </a:p>
        </p:txBody>
      </p:sp>
      <p:sp>
        <p:nvSpPr>
          <p:cNvPr id="6" name="Footer Placeholder 5">
            <a:extLst>
              <a:ext uri="{FF2B5EF4-FFF2-40B4-BE49-F238E27FC236}">
                <a16:creationId xmlns:a16="http://schemas.microsoft.com/office/drawing/2014/main" id="{53ABA22C-4B91-4CFB-989C-FE4AE1DC86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BADA97-5583-4B21-966C-4181065B6421}"/>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9" name="Picture 8">
            <a:extLst>
              <a:ext uri="{FF2B5EF4-FFF2-40B4-BE49-F238E27FC236}">
                <a16:creationId xmlns:a16="http://schemas.microsoft.com/office/drawing/2014/main" id="{088F800C-8E0C-4BDC-86B3-6CC1AC96A1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3" y="142269"/>
            <a:ext cx="1278774" cy="147455"/>
          </a:xfrm>
          <a:prstGeom prst="rect">
            <a:avLst/>
          </a:prstGeom>
        </p:spPr>
      </p:pic>
    </p:spTree>
    <p:extLst>
      <p:ext uri="{BB962C8B-B14F-4D97-AF65-F5344CB8AC3E}">
        <p14:creationId xmlns:p14="http://schemas.microsoft.com/office/powerpoint/2010/main" val="3076970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8D00-409F-41C3-91FC-02B29C705B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3E8D18-8509-4D22-A0E2-845A511297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FF8616-00DE-48DB-86C4-A66057D639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2779C3-FF9A-43A6-916A-88A4DEF3C4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EB7F30-0F6E-4F9C-8FD1-5DB256702E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11FEEBE-3D93-42BC-AD97-0DBC4E408539}"/>
              </a:ext>
            </a:extLst>
          </p:cNvPr>
          <p:cNvSpPr>
            <a:spLocks noGrp="1"/>
          </p:cNvSpPr>
          <p:nvPr>
            <p:ph type="dt" sz="half" idx="10"/>
          </p:nvPr>
        </p:nvSpPr>
        <p:spPr/>
        <p:txBody>
          <a:bodyPr/>
          <a:lstStyle/>
          <a:p>
            <a:fld id="{52C086B1-49E7-4F62-971F-BE9DD7E20E1D}" type="datetimeFigureOut">
              <a:rPr lang="en-GB" smtClean="0"/>
              <a:t>01/04/2021</a:t>
            </a:fld>
            <a:endParaRPr lang="en-GB"/>
          </a:p>
        </p:txBody>
      </p:sp>
      <p:sp>
        <p:nvSpPr>
          <p:cNvPr id="8" name="Footer Placeholder 7">
            <a:extLst>
              <a:ext uri="{FF2B5EF4-FFF2-40B4-BE49-F238E27FC236}">
                <a16:creationId xmlns:a16="http://schemas.microsoft.com/office/drawing/2014/main" id="{E991227C-A795-4DC3-AF82-00F09CF396D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8013F7-E16F-485F-9186-3A7C6142C181}"/>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11" name="Picture 10">
            <a:extLst>
              <a:ext uri="{FF2B5EF4-FFF2-40B4-BE49-F238E27FC236}">
                <a16:creationId xmlns:a16="http://schemas.microsoft.com/office/drawing/2014/main" id="{B5A418AB-49DE-4705-9D74-855666959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3" y="142269"/>
            <a:ext cx="1278774" cy="147455"/>
          </a:xfrm>
          <a:prstGeom prst="rect">
            <a:avLst/>
          </a:prstGeom>
        </p:spPr>
      </p:pic>
    </p:spTree>
    <p:extLst>
      <p:ext uri="{BB962C8B-B14F-4D97-AF65-F5344CB8AC3E}">
        <p14:creationId xmlns:p14="http://schemas.microsoft.com/office/powerpoint/2010/main" val="2157734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E39A5-56E4-4AF8-8B02-8D8EA2C2F6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E9C2FE-A51F-47CF-A448-30C540EA4D67}"/>
              </a:ext>
            </a:extLst>
          </p:cNvPr>
          <p:cNvSpPr>
            <a:spLocks noGrp="1"/>
          </p:cNvSpPr>
          <p:nvPr>
            <p:ph type="dt" sz="half" idx="10"/>
          </p:nvPr>
        </p:nvSpPr>
        <p:spPr/>
        <p:txBody>
          <a:bodyPr/>
          <a:lstStyle/>
          <a:p>
            <a:fld id="{52C086B1-49E7-4F62-971F-BE9DD7E20E1D}" type="datetimeFigureOut">
              <a:rPr lang="en-GB" smtClean="0"/>
              <a:t>01/04/2021</a:t>
            </a:fld>
            <a:endParaRPr lang="en-GB"/>
          </a:p>
        </p:txBody>
      </p:sp>
      <p:sp>
        <p:nvSpPr>
          <p:cNvPr id="4" name="Footer Placeholder 3">
            <a:extLst>
              <a:ext uri="{FF2B5EF4-FFF2-40B4-BE49-F238E27FC236}">
                <a16:creationId xmlns:a16="http://schemas.microsoft.com/office/drawing/2014/main" id="{7E6D223B-0B27-463D-8039-1C63DA1D23A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0D0A0C-C718-4730-A8D7-7BBC597D31CE}"/>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7" name="Picture 6">
            <a:extLst>
              <a:ext uri="{FF2B5EF4-FFF2-40B4-BE49-F238E27FC236}">
                <a16:creationId xmlns:a16="http://schemas.microsoft.com/office/drawing/2014/main" id="{C2EA0DCC-EA6D-48C1-863A-1105939B15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3" y="142269"/>
            <a:ext cx="1278774" cy="147455"/>
          </a:xfrm>
          <a:prstGeom prst="rect">
            <a:avLst/>
          </a:prstGeom>
        </p:spPr>
      </p:pic>
    </p:spTree>
    <p:extLst>
      <p:ext uri="{BB962C8B-B14F-4D97-AF65-F5344CB8AC3E}">
        <p14:creationId xmlns:p14="http://schemas.microsoft.com/office/powerpoint/2010/main" val="47162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lumMod val="75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65FD68-339C-443A-83C1-08BBAF8FBE72}"/>
              </a:ext>
            </a:extLst>
          </p:cNvPr>
          <p:cNvSpPr>
            <a:spLocks noGrp="1"/>
          </p:cNvSpPr>
          <p:nvPr>
            <p:ph type="dt" sz="half" idx="10"/>
          </p:nvPr>
        </p:nvSpPr>
        <p:spPr/>
        <p:txBody>
          <a:bodyPr/>
          <a:lstStyle/>
          <a:p>
            <a:fld id="{52C086B1-49E7-4F62-971F-BE9DD7E20E1D}" type="datetimeFigureOut">
              <a:rPr lang="en-GB" smtClean="0"/>
              <a:t>01/04/2021</a:t>
            </a:fld>
            <a:endParaRPr lang="en-GB"/>
          </a:p>
        </p:txBody>
      </p:sp>
      <p:sp>
        <p:nvSpPr>
          <p:cNvPr id="3" name="Footer Placeholder 2">
            <a:extLst>
              <a:ext uri="{FF2B5EF4-FFF2-40B4-BE49-F238E27FC236}">
                <a16:creationId xmlns:a16="http://schemas.microsoft.com/office/drawing/2014/main" id="{9BCA68D3-87F3-446B-BA08-0326A5659EF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D532FE-D12A-4246-893B-1F8ABEA458D7}"/>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6" name="Picture 5">
            <a:extLst>
              <a:ext uri="{FF2B5EF4-FFF2-40B4-BE49-F238E27FC236}">
                <a16:creationId xmlns:a16="http://schemas.microsoft.com/office/drawing/2014/main" id="{E377AD94-C99D-40EA-8E31-C1CBB197E1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3400" y="4594983"/>
            <a:ext cx="3771992" cy="2126492"/>
          </a:xfrm>
          <a:prstGeom prst="rect">
            <a:avLst/>
          </a:prstGeom>
        </p:spPr>
      </p:pic>
    </p:spTree>
    <p:extLst>
      <p:ext uri="{BB962C8B-B14F-4D97-AF65-F5344CB8AC3E}">
        <p14:creationId xmlns:p14="http://schemas.microsoft.com/office/powerpoint/2010/main" val="354964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6379-791A-483A-A64C-D2265BC812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E00D4A-2742-48D0-B887-419A137C99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436905-D955-41CD-A2D8-6244F71C5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DEC774-7BB0-4A59-BEAE-259DFD8724F1}"/>
              </a:ext>
            </a:extLst>
          </p:cNvPr>
          <p:cNvSpPr>
            <a:spLocks noGrp="1"/>
          </p:cNvSpPr>
          <p:nvPr>
            <p:ph type="dt" sz="half" idx="10"/>
          </p:nvPr>
        </p:nvSpPr>
        <p:spPr/>
        <p:txBody>
          <a:bodyPr/>
          <a:lstStyle/>
          <a:p>
            <a:fld id="{52C086B1-49E7-4F62-971F-BE9DD7E20E1D}" type="datetimeFigureOut">
              <a:rPr lang="en-GB" smtClean="0"/>
              <a:t>01/04/2021</a:t>
            </a:fld>
            <a:endParaRPr lang="en-GB"/>
          </a:p>
        </p:txBody>
      </p:sp>
      <p:sp>
        <p:nvSpPr>
          <p:cNvPr id="6" name="Footer Placeholder 5">
            <a:extLst>
              <a:ext uri="{FF2B5EF4-FFF2-40B4-BE49-F238E27FC236}">
                <a16:creationId xmlns:a16="http://schemas.microsoft.com/office/drawing/2014/main" id="{CBCE2450-A04A-412B-AE9A-40F02D69B4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058CB4-1E9C-4552-81A5-D02553F93721}"/>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9" name="Picture 8">
            <a:extLst>
              <a:ext uri="{FF2B5EF4-FFF2-40B4-BE49-F238E27FC236}">
                <a16:creationId xmlns:a16="http://schemas.microsoft.com/office/drawing/2014/main" id="{84F2254E-559E-439D-ABF4-F5EF89FC4D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3" y="142269"/>
            <a:ext cx="1278774" cy="147455"/>
          </a:xfrm>
          <a:prstGeom prst="rect">
            <a:avLst/>
          </a:prstGeom>
        </p:spPr>
      </p:pic>
    </p:spTree>
    <p:extLst>
      <p:ext uri="{BB962C8B-B14F-4D97-AF65-F5344CB8AC3E}">
        <p14:creationId xmlns:p14="http://schemas.microsoft.com/office/powerpoint/2010/main" val="96706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DF71-D71B-41FA-A311-7C33B9F272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41CCB4-BA21-48A6-BD1C-70C524252B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E05B1221-2623-4E77-A9E9-7B2BC272B5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058D10-8CFC-4E8C-9E48-62C2A43C8AB9}"/>
              </a:ext>
            </a:extLst>
          </p:cNvPr>
          <p:cNvSpPr>
            <a:spLocks noGrp="1"/>
          </p:cNvSpPr>
          <p:nvPr>
            <p:ph type="dt" sz="half" idx="10"/>
          </p:nvPr>
        </p:nvSpPr>
        <p:spPr/>
        <p:txBody>
          <a:bodyPr/>
          <a:lstStyle/>
          <a:p>
            <a:fld id="{52C086B1-49E7-4F62-971F-BE9DD7E20E1D}" type="datetimeFigureOut">
              <a:rPr lang="en-GB" smtClean="0"/>
              <a:t>01/04/2021</a:t>
            </a:fld>
            <a:endParaRPr lang="en-GB"/>
          </a:p>
        </p:txBody>
      </p:sp>
      <p:sp>
        <p:nvSpPr>
          <p:cNvPr id="6" name="Footer Placeholder 5">
            <a:extLst>
              <a:ext uri="{FF2B5EF4-FFF2-40B4-BE49-F238E27FC236}">
                <a16:creationId xmlns:a16="http://schemas.microsoft.com/office/drawing/2014/main" id="{DFA461AF-BBA7-45E7-BDB5-38A806D33E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2C4459-7D5C-4921-AE77-006CF4E91999}"/>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9" name="Picture 8">
            <a:extLst>
              <a:ext uri="{FF2B5EF4-FFF2-40B4-BE49-F238E27FC236}">
                <a16:creationId xmlns:a16="http://schemas.microsoft.com/office/drawing/2014/main" id="{E64B554E-E382-4A9A-94A8-6CEE3A9C1D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3" y="142269"/>
            <a:ext cx="1278774" cy="147455"/>
          </a:xfrm>
          <a:prstGeom prst="rect">
            <a:avLst/>
          </a:prstGeom>
        </p:spPr>
      </p:pic>
    </p:spTree>
    <p:extLst>
      <p:ext uri="{BB962C8B-B14F-4D97-AF65-F5344CB8AC3E}">
        <p14:creationId xmlns:p14="http://schemas.microsoft.com/office/powerpoint/2010/main" val="144451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912D9D-64A4-4CA7-9238-88928249A7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9F43473-DE70-4C20-A708-EF45FB1225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1B36358-2C22-4925-8034-E57B9B0D55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086B1-49E7-4F62-971F-BE9DD7E20E1D}" type="datetimeFigureOut">
              <a:rPr lang="en-GB" smtClean="0"/>
              <a:t>01/04/2021</a:t>
            </a:fld>
            <a:endParaRPr lang="en-GB"/>
          </a:p>
        </p:txBody>
      </p:sp>
      <p:sp>
        <p:nvSpPr>
          <p:cNvPr id="5" name="Footer Placeholder 4">
            <a:extLst>
              <a:ext uri="{FF2B5EF4-FFF2-40B4-BE49-F238E27FC236}">
                <a16:creationId xmlns:a16="http://schemas.microsoft.com/office/drawing/2014/main" id="{30AC7286-80B0-4C21-BF0C-7BFE71C912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908DE21-FDEE-4C6C-B89E-057C2367A7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44107-4028-49BE-8D3C-62793E417957}" type="slidenum">
              <a:rPr lang="en-GB" smtClean="0"/>
              <a:t>‹#›</a:t>
            </a:fld>
            <a:endParaRPr lang="en-GB"/>
          </a:p>
        </p:txBody>
      </p:sp>
    </p:spTree>
    <p:extLst>
      <p:ext uri="{BB962C8B-B14F-4D97-AF65-F5344CB8AC3E}">
        <p14:creationId xmlns:p14="http://schemas.microsoft.com/office/powerpoint/2010/main" val="213376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chemeClr val="tx2">
              <a:lumMod val="75000"/>
            </a:schemeClr>
          </a:solidFill>
          <a:latin typeface="Helvetica Neue"/>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Helvetica Neu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50000"/>
            </a:schemeClr>
          </a:solidFill>
          <a:latin typeface="Helvetica Neu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Helvetica Neu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Helvetica Neu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Helvetica Neu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v.uk/government/publications/uk-community-renewal-fund-prospect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A3D38-3C6E-446B-A232-1BA6A4E4B24F}"/>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95A0D4E9-3FC9-4AAA-979A-99308D2AF67C}"/>
              </a:ext>
            </a:extLst>
          </p:cNvPr>
          <p:cNvSpPr>
            <a:spLocks noGrp="1"/>
          </p:cNvSpPr>
          <p:nvPr>
            <p:ph idx="1"/>
          </p:nvPr>
        </p:nvSpPr>
        <p:spPr/>
        <p:txBody>
          <a:bodyPr>
            <a:normAutofit/>
          </a:bodyPr>
          <a:lstStyle/>
          <a:p>
            <a:pPr marL="0" indent="0">
              <a:lnSpc>
                <a:spcPct val="115000"/>
              </a:lnSpc>
              <a:spcAft>
                <a:spcPts val="800"/>
              </a:spcAft>
              <a:buNone/>
            </a:pPr>
            <a:r>
              <a:rPr lang="en-GB" sz="1800" dirty="0">
                <a:ea typeface="Times New Roman" panose="02020603050405020304" pitchFamily="18" charset="0"/>
                <a:cs typeface="Arial" panose="020B0604020202020204" pitchFamily="34" charset="0"/>
              </a:rPr>
              <a:t>The Cambridgeshire and Peterborough Combined Authority (CPCA) </a:t>
            </a:r>
            <a:r>
              <a:rPr lang="en-GB" sz="1800" dirty="0">
                <a:effectLst/>
                <a:ea typeface="Times New Roman" panose="02020603050405020304" pitchFamily="18" charset="0"/>
                <a:cs typeface="Arial" panose="020B0604020202020204" pitchFamily="34" charset="0"/>
              </a:rPr>
              <a:t>is seeking bids from organisations wishing to deliver activity as part of the UK Community Renewal Fund. </a:t>
            </a:r>
            <a:endParaRPr lang="en-GB" sz="1800" dirty="0">
              <a:effectLst/>
              <a:ea typeface="Calibri" panose="020F0502020204030204" pitchFamily="34" charset="0"/>
              <a:cs typeface="Arial" panose="020B0604020202020204" pitchFamily="34" charset="0"/>
            </a:endParaRPr>
          </a:p>
          <a:p>
            <a:pPr marL="0" indent="0">
              <a:lnSpc>
                <a:spcPct val="115000"/>
              </a:lnSpc>
              <a:spcAft>
                <a:spcPts val="800"/>
              </a:spcAft>
              <a:buNone/>
            </a:pPr>
            <a:r>
              <a:rPr lang="en-GB" sz="1800" dirty="0">
                <a:effectLst/>
                <a:ea typeface="Times New Roman" panose="02020603050405020304" pitchFamily="18" charset="0"/>
                <a:cs typeface="Arial" panose="020B0604020202020204" pitchFamily="34" charset="0"/>
              </a:rPr>
              <a:t>Please read the </a:t>
            </a:r>
            <a:r>
              <a:rPr lang="en-GB" sz="1800" dirty="0">
                <a:effectLst/>
                <a:ea typeface="Calibri" panose="020F0502020204030204" pitchFamily="34" charset="0"/>
                <a:cs typeface="Arial" panose="020B0604020202020204" pitchFamily="34" charset="0"/>
              </a:rPr>
              <a:t>UK Community Renewal Fund Prospectus</a:t>
            </a:r>
            <a:r>
              <a:rPr lang="en-GB" sz="1800" dirty="0">
                <a:effectLst/>
                <a:ea typeface="Times New Roman" panose="02020603050405020304" pitchFamily="18" charset="0"/>
                <a:cs typeface="Arial" panose="020B0604020202020204" pitchFamily="34" charset="0"/>
              </a:rPr>
              <a:t> and the UK Community Fund Technical Note for Project Applicants and Deliverers before starting work on a bid.  They are available </a:t>
            </a:r>
            <a:r>
              <a:rPr lang="en-GB" sz="1800" u="sng" dirty="0">
                <a:effectLst/>
                <a:uFill>
                  <a:solidFill>
                    <a:srgbClr val="000000"/>
                  </a:solidFill>
                </a:uFill>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here</a:t>
            </a:r>
            <a:r>
              <a:rPr lang="en-GB" sz="1800" dirty="0">
                <a:effectLst/>
                <a:ea typeface="Times New Roman" panose="02020603050405020304" pitchFamily="18" charset="0"/>
                <a:cs typeface="Arial" panose="020B0604020202020204" pitchFamily="34" charset="0"/>
              </a:rPr>
              <a:t>. </a:t>
            </a:r>
            <a:endParaRPr lang="en-GB" sz="1800" dirty="0">
              <a:effectLst/>
              <a:ea typeface="Calibri" panose="020F0502020204030204" pitchFamily="34" charset="0"/>
              <a:cs typeface="Arial" panose="020B0604020202020204" pitchFamily="34" charset="0"/>
            </a:endParaRPr>
          </a:p>
          <a:p>
            <a:pPr marL="0" indent="0">
              <a:lnSpc>
                <a:spcPct val="115000"/>
              </a:lnSpc>
              <a:spcAft>
                <a:spcPts val="800"/>
              </a:spcAft>
              <a:buNone/>
            </a:pPr>
            <a:r>
              <a:rPr lang="en-GB" sz="1800" dirty="0">
                <a:effectLst/>
                <a:ea typeface="Times New Roman" panose="02020603050405020304" pitchFamily="18" charset="0"/>
                <a:cs typeface="Arial" panose="020B0604020202020204" pitchFamily="34" charset="0"/>
              </a:rPr>
              <a:t>The Prospectus provides detailed information on the objectives of the Fund, the types of projects it intends to support and how it operates, including the process and selection criteria that will be used to assess bids. </a:t>
            </a:r>
            <a:endParaRPr lang="en-GB" sz="1800" dirty="0">
              <a:effectLst/>
              <a:ea typeface="Calibri" panose="020F0502020204030204" pitchFamily="34" charset="0"/>
              <a:cs typeface="Arial" panose="020B0604020202020204" pitchFamily="34" charset="0"/>
            </a:endParaRPr>
          </a:p>
          <a:p>
            <a:pPr marL="0" indent="0">
              <a:lnSpc>
                <a:spcPct val="115000"/>
              </a:lnSpc>
              <a:spcAft>
                <a:spcPts val="800"/>
              </a:spcAft>
              <a:buNone/>
            </a:pPr>
            <a:r>
              <a:rPr lang="en-GB" sz="1800" dirty="0">
                <a:solidFill>
                  <a:schemeClr val="tx2"/>
                </a:solidFill>
                <a:effectLst/>
                <a:ea typeface="Calibri" panose="020F0502020204030204" pitchFamily="34" charset="0"/>
                <a:cs typeface="Arial" panose="020B0604020202020204" pitchFamily="34" charset="0"/>
              </a:rPr>
              <a:t>Successful UK Community Renewal Fund bids will be for 2021/22 only and activity must end in March 2022 and all funding claimed by 31 March 2022. </a:t>
            </a:r>
          </a:p>
        </p:txBody>
      </p:sp>
      <p:pic>
        <p:nvPicPr>
          <p:cNvPr id="5" name="Picture 4">
            <a:extLst>
              <a:ext uri="{FF2B5EF4-FFF2-40B4-BE49-F238E27FC236}">
                <a16:creationId xmlns:a16="http://schemas.microsoft.com/office/drawing/2014/main" id="{AA8D9873-53F7-4DA4-BD51-C99ACCDB1EB6}"/>
              </a:ext>
            </a:extLst>
          </p:cNvPr>
          <p:cNvPicPr>
            <a:picLocks noChangeAspect="1"/>
          </p:cNvPicPr>
          <p:nvPr/>
        </p:nvPicPr>
        <p:blipFill>
          <a:blip r:embed="rId3"/>
          <a:stretch>
            <a:fillRect/>
          </a:stretch>
        </p:blipFill>
        <p:spPr>
          <a:xfrm>
            <a:off x="9686925" y="5080"/>
            <a:ext cx="2505075" cy="790575"/>
          </a:xfrm>
          <a:prstGeom prst="rect">
            <a:avLst/>
          </a:prstGeom>
        </p:spPr>
      </p:pic>
    </p:spTree>
    <p:extLst>
      <p:ext uri="{BB962C8B-B14F-4D97-AF65-F5344CB8AC3E}">
        <p14:creationId xmlns:p14="http://schemas.microsoft.com/office/powerpoint/2010/main" val="4291326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13A3-1C64-44DF-948A-0A98EB4C5DFF}"/>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77BA293F-3A58-4EA1-85C2-FFC74A2C7BBC}"/>
              </a:ext>
            </a:extLst>
          </p:cNvPr>
          <p:cNvSpPr>
            <a:spLocks noGrp="1"/>
          </p:cNvSpPr>
          <p:nvPr>
            <p:ph idx="1"/>
          </p:nvPr>
        </p:nvSpPr>
        <p:spPr>
          <a:xfrm>
            <a:off x="838200" y="1460499"/>
            <a:ext cx="10515600" cy="5032376"/>
          </a:xfrm>
        </p:spPr>
        <p:txBody>
          <a:bodyPr>
            <a:noAutofit/>
          </a:bodyPr>
          <a:lstStyle/>
          <a:p>
            <a:pPr marL="0" indent="0">
              <a:lnSpc>
                <a:spcPct val="100000"/>
              </a:lnSpc>
              <a:buNone/>
            </a:pPr>
            <a:r>
              <a:rPr lang="en-GB" sz="1800" dirty="0">
                <a:effectLst/>
                <a:ea typeface="Calibri" panose="020F0502020204030204" pitchFamily="34" charset="0"/>
                <a:cs typeface="Arial" panose="020B0604020202020204" pitchFamily="34" charset="0"/>
              </a:rPr>
              <a:t>Government are interested in bids that build on local insight and knowledge, and project proposals that align with long-term strategic plans for local growth, target people most in need and support community renewal. In addition, projects should show how they complement other national and local provision. </a:t>
            </a:r>
          </a:p>
          <a:p>
            <a:pPr marL="0" indent="0">
              <a:lnSpc>
                <a:spcPct val="100000"/>
              </a:lnSpc>
              <a:buNone/>
            </a:pPr>
            <a:r>
              <a:rPr lang="en-GB" sz="1800" dirty="0">
                <a:effectLst/>
                <a:ea typeface="Calibri" panose="020F0502020204030204" pitchFamily="34" charset="0"/>
                <a:cs typeface="Arial" panose="020B0604020202020204" pitchFamily="34" charset="0"/>
              </a:rPr>
              <a:t>A focus for this Fund is to support innovation and new ideas in these areas, investing in pilots that draw on local insights and which will help places to prepare for the introduction of the UK Shared Prosperity Fund in 2022.</a:t>
            </a:r>
          </a:p>
          <a:p>
            <a:pPr marL="0" indent="0">
              <a:lnSpc>
                <a:spcPct val="100000"/>
              </a:lnSpc>
              <a:buNone/>
            </a:pPr>
            <a:r>
              <a:rPr lang="en-GB" sz="1800" dirty="0">
                <a:effectLst/>
                <a:ea typeface="Times New Roman" panose="02020603050405020304" pitchFamily="18" charset="0"/>
                <a:cs typeface="Arial" panose="020B0604020202020204" pitchFamily="34" charset="0"/>
              </a:rPr>
              <a:t>CPCA has been designated as a lead authority by the UK Government. As a lead authority, CPCA is responsible for:</a:t>
            </a:r>
            <a:endParaRPr lang="en-GB" sz="1800" dirty="0">
              <a:effectLst/>
              <a:ea typeface="Calibri" panose="020F0502020204030204" pitchFamily="34" charset="0"/>
              <a:cs typeface="Arial" panose="020B0604020202020204" pitchFamily="34" charset="0"/>
            </a:endParaRPr>
          </a:p>
          <a:p>
            <a:pPr lvl="1">
              <a:lnSpc>
                <a:spcPct val="100000"/>
              </a:lnSpc>
              <a:spcBef>
                <a:spcPts val="600"/>
              </a:spcBef>
            </a:pPr>
            <a:r>
              <a:rPr lang="en-GB" sz="1800" dirty="0">
                <a:effectLst/>
                <a:ea typeface="Times New Roman" panose="02020603050405020304" pitchFamily="18" charset="0"/>
                <a:cs typeface="Arial" panose="020B0604020202020204" pitchFamily="34" charset="0"/>
              </a:rPr>
              <a:t>issuing this invitation</a:t>
            </a:r>
            <a:endParaRPr lang="en-GB" sz="1800" dirty="0">
              <a:effectLst/>
              <a:ea typeface="Calibri" panose="020F0502020204030204" pitchFamily="34" charset="0"/>
              <a:cs typeface="Arial" panose="020B0604020202020204" pitchFamily="34" charset="0"/>
            </a:endParaRPr>
          </a:p>
          <a:p>
            <a:pPr lvl="1">
              <a:lnSpc>
                <a:spcPct val="100000"/>
              </a:lnSpc>
              <a:spcBef>
                <a:spcPts val="600"/>
              </a:spcBef>
            </a:pPr>
            <a:r>
              <a:rPr lang="en-GB" sz="1800" dirty="0">
                <a:effectLst/>
                <a:ea typeface="Times New Roman" panose="02020603050405020304" pitchFamily="18" charset="0"/>
                <a:cs typeface="Arial" panose="020B0604020202020204" pitchFamily="34" charset="0"/>
              </a:rPr>
              <a:t>receiving bids</a:t>
            </a:r>
            <a:endParaRPr lang="en-GB" sz="1800" dirty="0">
              <a:effectLst/>
              <a:ea typeface="Calibri" panose="020F0502020204030204" pitchFamily="34" charset="0"/>
              <a:cs typeface="Arial" panose="020B0604020202020204" pitchFamily="34" charset="0"/>
            </a:endParaRPr>
          </a:p>
          <a:p>
            <a:pPr lvl="1">
              <a:lnSpc>
                <a:spcPct val="100000"/>
              </a:lnSpc>
              <a:spcBef>
                <a:spcPts val="600"/>
              </a:spcBef>
            </a:pPr>
            <a:r>
              <a:rPr lang="en-GB" sz="1800" dirty="0">
                <a:effectLst/>
                <a:ea typeface="Times New Roman" panose="02020603050405020304" pitchFamily="18" charset="0"/>
                <a:cs typeface="Arial" panose="020B0604020202020204" pitchFamily="34" charset="0"/>
              </a:rPr>
              <a:t>selecting the bids that will be sent to UK Government for consideration</a:t>
            </a:r>
            <a:endParaRPr lang="en-GB" sz="1800" dirty="0">
              <a:effectLst/>
              <a:ea typeface="Calibri" panose="020F0502020204030204" pitchFamily="34" charset="0"/>
              <a:cs typeface="Arial" panose="020B0604020202020204" pitchFamily="34" charset="0"/>
            </a:endParaRPr>
          </a:p>
          <a:p>
            <a:pPr lvl="1">
              <a:lnSpc>
                <a:spcPct val="100000"/>
              </a:lnSpc>
              <a:spcBef>
                <a:spcPts val="600"/>
              </a:spcBef>
            </a:pPr>
            <a:r>
              <a:rPr lang="en-GB" sz="1800" dirty="0">
                <a:effectLst/>
                <a:ea typeface="Times New Roman" panose="02020603050405020304" pitchFamily="18" charset="0"/>
                <a:cs typeface="Arial" panose="020B0604020202020204" pitchFamily="34" charset="0"/>
              </a:rPr>
              <a:t>paying grants to successful projects and manging their performance</a:t>
            </a:r>
            <a:endParaRPr lang="en-GB" sz="1800" dirty="0">
              <a:effectLst/>
              <a:ea typeface="Calibri" panose="020F0502020204030204" pitchFamily="34" charset="0"/>
              <a:cs typeface="Arial" panose="020B0604020202020204" pitchFamily="34" charset="0"/>
            </a:endParaRPr>
          </a:p>
          <a:p>
            <a:pPr marL="0" indent="0">
              <a:lnSpc>
                <a:spcPct val="100000"/>
              </a:lnSpc>
              <a:buNone/>
            </a:pPr>
            <a:r>
              <a:rPr lang="en-GB" sz="1800" dirty="0">
                <a:effectLst/>
                <a:ea typeface="Times New Roman" panose="02020603050405020304" pitchFamily="18" charset="0"/>
                <a:cs typeface="Arial" panose="020B0604020202020204" pitchFamily="34" charset="0"/>
              </a:rPr>
              <a:t>Full details of the role of lead authorities can be found in the UK Community Renewal Fund Prospectus.</a:t>
            </a:r>
            <a:endParaRPr lang="en-GB" sz="1800" dirty="0">
              <a:effectLst/>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62BE503-D990-4682-86FF-AE7235F40C62}"/>
              </a:ext>
            </a:extLst>
          </p:cNvPr>
          <p:cNvPicPr>
            <a:picLocks noChangeAspect="1"/>
          </p:cNvPicPr>
          <p:nvPr/>
        </p:nvPicPr>
        <p:blipFill>
          <a:blip r:embed="rId2"/>
          <a:stretch>
            <a:fillRect/>
          </a:stretch>
        </p:blipFill>
        <p:spPr>
          <a:xfrm>
            <a:off x="9686925" y="5080"/>
            <a:ext cx="2505075" cy="790575"/>
          </a:xfrm>
          <a:prstGeom prst="rect">
            <a:avLst/>
          </a:prstGeom>
        </p:spPr>
      </p:pic>
    </p:spTree>
    <p:extLst>
      <p:ext uri="{BB962C8B-B14F-4D97-AF65-F5344CB8AC3E}">
        <p14:creationId xmlns:p14="http://schemas.microsoft.com/office/powerpoint/2010/main" val="301225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A1E1-45AA-400F-8144-31D3FFF5A4F6}"/>
              </a:ext>
            </a:extLst>
          </p:cNvPr>
          <p:cNvSpPr>
            <a:spLocks noGrp="1"/>
          </p:cNvSpPr>
          <p:nvPr>
            <p:ph type="title"/>
          </p:nvPr>
        </p:nvSpPr>
        <p:spPr/>
        <p:txBody>
          <a:bodyPr/>
          <a:lstStyle/>
          <a:p>
            <a:r>
              <a:rPr lang="en-GB" dirty="0"/>
              <a:t>What type of bids are we looking for?</a:t>
            </a:r>
          </a:p>
        </p:txBody>
      </p:sp>
      <p:sp>
        <p:nvSpPr>
          <p:cNvPr id="3" name="Content Placeholder 2">
            <a:extLst>
              <a:ext uri="{FF2B5EF4-FFF2-40B4-BE49-F238E27FC236}">
                <a16:creationId xmlns:a16="http://schemas.microsoft.com/office/drawing/2014/main" id="{BE4EAE84-DCB3-4F10-B0D4-D480DAF004F9}"/>
              </a:ext>
            </a:extLst>
          </p:cNvPr>
          <p:cNvSpPr>
            <a:spLocks noGrp="1"/>
          </p:cNvSpPr>
          <p:nvPr>
            <p:ph idx="1"/>
          </p:nvPr>
        </p:nvSpPr>
        <p:spPr/>
        <p:txBody>
          <a:bodyPr>
            <a:normAutofit/>
          </a:bodyPr>
          <a:lstStyle/>
          <a:p>
            <a:pPr marL="0" indent="0">
              <a:lnSpc>
                <a:spcPct val="105000"/>
              </a:lnSpc>
              <a:spcAft>
                <a:spcPts val="800"/>
              </a:spcAft>
              <a:buNone/>
            </a:pPr>
            <a:r>
              <a:rPr lang="en-GB" sz="1800" dirty="0">
                <a:effectLst/>
                <a:ea typeface="Calibri" panose="020F0502020204030204" pitchFamily="34" charset="0"/>
                <a:cs typeface="Arial" panose="020B0604020202020204" pitchFamily="34" charset="0"/>
              </a:rPr>
              <a:t>Projects must deliver activity that is line with the UK Community Renewal Fund Prospectus and align with at least one of these investment priorities:</a:t>
            </a:r>
          </a:p>
          <a:p>
            <a:pPr>
              <a:lnSpc>
                <a:spcPct val="115000"/>
              </a:lnSpc>
              <a:spcBef>
                <a:spcPts val="1200"/>
              </a:spcBef>
              <a:spcAft>
                <a:spcPts val="600"/>
              </a:spcAft>
            </a:pPr>
            <a:r>
              <a:rPr lang="en-GB" sz="1800" dirty="0">
                <a:effectLst/>
                <a:ea typeface="Calibri" panose="020F0502020204030204" pitchFamily="34" charset="0"/>
                <a:cs typeface="Arial" panose="020B0604020202020204" pitchFamily="34" charset="0"/>
              </a:rPr>
              <a:t>Investment in skills</a:t>
            </a:r>
          </a:p>
          <a:p>
            <a:pPr>
              <a:lnSpc>
                <a:spcPct val="115000"/>
              </a:lnSpc>
              <a:spcBef>
                <a:spcPts val="600"/>
              </a:spcBef>
              <a:spcAft>
                <a:spcPts val="600"/>
              </a:spcAft>
            </a:pPr>
            <a:r>
              <a:rPr lang="en-GB" sz="1800" dirty="0">
                <a:effectLst/>
                <a:ea typeface="Calibri" panose="020F0502020204030204" pitchFamily="34" charset="0"/>
                <a:cs typeface="Arial" panose="020B0604020202020204" pitchFamily="34" charset="0"/>
              </a:rPr>
              <a:t>Investment for local business</a:t>
            </a:r>
          </a:p>
          <a:p>
            <a:pPr>
              <a:lnSpc>
                <a:spcPct val="115000"/>
              </a:lnSpc>
              <a:spcBef>
                <a:spcPts val="600"/>
              </a:spcBef>
              <a:spcAft>
                <a:spcPts val="600"/>
              </a:spcAft>
            </a:pPr>
            <a:r>
              <a:rPr lang="en-GB" sz="1800" dirty="0">
                <a:effectLst/>
                <a:ea typeface="Calibri" panose="020F0502020204030204" pitchFamily="34" charset="0"/>
                <a:cs typeface="Arial" panose="020B0604020202020204" pitchFamily="34" charset="0"/>
              </a:rPr>
              <a:t>Investment in communities and place</a:t>
            </a:r>
          </a:p>
          <a:p>
            <a:pPr>
              <a:lnSpc>
                <a:spcPct val="115000"/>
              </a:lnSpc>
              <a:spcBef>
                <a:spcPts val="600"/>
              </a:spcBef>
              <a:spcAft>
                <a:spcPts val="800"/>
              </a:spcAft>
            </a:pPr>
            <a:r>
              <a:rPr lang="en-GB" sz="1800" dirty="0">
                <a:effectLst/>
                <a:ea typeface="Calibri" panose="020F0502020204030204" pitchFamily="34" charset="0"/>
                <a:cs typeface="Arial" panose="020B0604020202020204" pitchFamily="34" charset="0"/>
              </a:rPr>
              <a:t>Supporting people into employment</a:t>
            </a:r>
          </a:p>
          <a:p>
            <a:pPr marL="0" indent="0">
              <a:lnSpc>
                <a:spcPct val="115000"/>
              </a:lnSpc>
              <a:spcAft>
                <a:spcPts val="800"/>
              </a:spcAft>
              <a:buNone/>
            </a:pPr>
            <a:endParaRPr lang="en-GB" sz="1800" dirty="0">
              <a:effectLst/>
              <a:ea typeface="Calibri" panose="020F0502020204030204" pitchFamily="34" charset="0"/>
              <a:cs typeface="Arial" panose="020B0604020202020204" pitchFamily="34" charset="0"/>
            </a:endParaRPr>
          </a:p>
          <a:p>
            <a:pPr marL="0" indent="0">
              <a:lnSpc>
                <a:spcPct val="115000"/>
              </a:lnSpc>
              <a:spcAft>
                <a:spcPts val="800"/>
              </a:spcAft>
              <a:buNone/>
            </a:pPr>
            <a:r>
              <a:rPr lang="en-GB" sz="1800" dirty="0">
                <a:effectLst/>
                <a:ea typeface="Calibri" panose="020F0502020204030204" pitchFamily="34" charset="0"/>
                <a:cs typeface="Arial" panose="020B0604020202020204" pitchFamily="34" charset="0"/>
              </a:rPr>
              <a:t>There are no financial allocations to these priorities. </a:t>
            </a:r>
          </a:p>
          <a:p>
            <a:endParaRPr lang="en-GB" dirty="0"/>
          </a:p>
        </p:txBody>
      </p:sp>
      <p:pic>
        <p:nvPicPr>
          <p:cNvPr id="4" name="Picture 3">
            <a:extLst>
              <a:ext uri="{FF2B5EF4-FFF2-40B4-BE49-F238E27FC236}">
                <a16:creationId xmlns:a16="http://schemas.microsoft.com/office/drawing/2014/main" id="{84CE2BD0-DAB5-4D03-BB3C-79E81EA09F8C}"/>
              </a:ext>
            </a:extLst>
          </p:cNvPr>
          <p:cNvPicPr>
            <a:picLocks noChangeAspect="1"/>
          </p:cNvPicPr>
          <p:nvPr/>
        </p:nvPicPr>
        <p:blipFill>
          <a:blip r:embed="rId2"/>
          <a:stretch>
            <a:fillRect/>
          </a:stretch>
        </p:blipFill>
        <p:spPr>
          <a:xfrm>
            <a:off x="9686925" y="5080"/>
            <a:ext cx="2505075" cy="790575"/>
          </a:xfrm>
          <a:prstGeom prst="rect">
            <a:avLst/>
          </a:prstGeom>
        </p:spPr>
      </p:pic>
    </p:spTree>
    <p:extLst>
      <p:ext uri="{BB962C8B-B14F-4D97-AF65-F5344CB8AC3E}">
        <p14:creationId xmlns:p14="http://schemas.microsoft.com/office/powerpoint/2010/main" val="3663330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1BBC-6367-4E87-BFF4-1113635A4192}"/>
              </a:ext>
            </a:extLst>
          </p:cNvPr>
          <p:cNvSpPr>
            <a:spLocks noGrp="1"/>
          </p:cNvSpPr>
          <p:nvPr>
            <p:ph type="title"/>
          </p:nvPr>
        </p:nvSpPr>
        <p:spPr/>
        <p:txBody>
          <a:bodyPr/>
          <a:lstStyle/>
          <a:p>
            <a:r>
              <a:rPr lang="en-GB" dirty="0"/>
              <a:t>What funding is on offer?</a:t>
            </a:r>
          </a:p>
        </p:txBody>
      </p:sp>
      <p:sp>
        <p:nvSpPr>
          <p:cNvPr id="3" name="Content Placeholder 2">
            <a:extLst>
              <a:ext uri="{FF2B5EF4-FFF2-40B4-BE49-F238E27FC236}">
                <a16:creationId xmlns:a16="http://schemas.microsoft.com/office/drawing/2014/main" id="{19C1CE4A-46F0-4E82-954E-A1C1E961D219}"/>
              </a:ext>
            </a:extLst>
          </p:cNvPr>
          <p:cNvSpPr>
            <a:spLocks noGrp="1"/>
          </p:cNvSpPr>
          <p:nvPr>
            <p:ph idx="1"/>
          </p:nvPr>
        </p:nvSpPr>
        <p:spPr/>
        <p:txBody>
          <a:bodyPr>
            <a:normAutofit fontScale="92500" lnSpcReduction="20000"/>
          </a:bodyPr>
          <a:lstStyle/>
          <a:p>
            <a:pPr marL="0" indent="0">
              <a:lnSpc>
                <a:spcPct val="115000"/>
              </a:lnSpc>
              <a:spcAft>
                <a:spcPts val="800"/>
              </a:spcAft>
              <a:buNone/>
            </a:pPr>
            <a:r>
              <a:rPr lang="en-GB" sz="1800" dirty="0">
                <a:solidFill>
                  <a:schemeClr val="tx2"/>
                </a:solidFill>
                <a:ea typeface="Calibri" panose="020F0502020204030204" pitchFamily="34" charset="0"/>
                <a:cs typeface="Arial" panose="020B0604020202020204" pitchFamily="34" charset="0"/>
              </a:rPr>
              <a:t>The total value of the programme is £220million. </a:t>
            </a:r>
          </a:p>
          <a:p>
            <a:pPr marL="0" indent="0">
              <a:lnSpc>
                <a:spcPct val="115000"/>
              </a:lnSpc>
              <a:spcAft>
                <a:spcPts val="800"/>
              </a:spcAft>
              <a:buNone/>
            </a:pPr>
            <a:r>
              <a:rPr lang="en-GB" sz="1800" dirty="0">
                <a:solidFill>
                  <a:schemeClr val="tx2"/>
                </a:solidFill>
                <a:ea typeface="Calibri" panose="020F0502020204030204" pitchFamily="34" charset="0"/>
                <a:cs typeface="Arial" panose="020B0604020202020204" pitchFamily="34" charset="0"/>
              </a:rPr>
              <a:t>All places (District/Borough/Unitary) in England have been invited to submit bids up to the value of £3million per place.</a:t>
            </a:r>
          </a:p>
          <a:p>
            <a:pPr marL="0" indent="0">
              <a:lnSpc>
                <a:spcPct val="115000"/>
              </a:lnSpc>
              <a:spcAft>
                <a:spcPts val="800"/>
              </a:spcAft>
              <a:buNone/>
            </a:pPr>
            <a:r>
              <a:rPr lang="en-GB" sz="1800" dirty="0">
                <a:solidFill>
                  <a:schemeClr val="tx2"/>
                </a:solidFill>
                <a:ea typeface="Calibri" panose="020F0502020204030204" pitchFamily="34" charset="0"/>
                <a:cs typeface="Arial" panose="020B0604020202020204" pitchFamily="34" charset="0"/>
              </a:rPr>
              <a:t>But Government have identified 100 named priority places which will be weighted higher in bid assessment.</a:t>
            </a:r>
          </a:p>
          <a:p>
            <a:pPr marL="0" indent="0">
              <a:lnSpc>
                <a:spcPct val="115000"/>
              </a:lnSpc>
              <a:spcAft>
                <a:spcPts val="800"/>
              </a:spcAft>
              <a:buNone/>
            </a:pPr>
            <a:r>
              <a:rPr lang="en-GB" sz="1800" dirty="0">
                <a:effectLst/>
                <a:ea typeface="Calibri" panose="020F0502020204030204" pitchFamily="34" charset="0"/>
                <a:cs typeface="Arial" panose="020B0604020202020204" pitchFamily="34" charset="0"/>
              </a:rPr>
              <a:t>Peterborough and Fenland have been identified as priority places.</a:t>
            </a:r>
          </a:p>
          <a:p>
            <a:pPr marL="0" indent="0">
              <a:lnSpc>
                <a:spcPct val="115000"/>
              </a:lnSpc>
              <a:spcAft>
                <a:spcPts val="800"/>
              </a:spcAft>
              <a:buNone/>
            </a:pPr>
            <a:r>
              <a:rPr lang="en-GB" sz="1800" dirty="0">
                <a:effectLst/>
                <a:ea typeface="Calibri" panose="020F0502020204030204" pitchFamily="34" charset="0"/>
                <a:cs typeface="Arial" panose="020B0604020202020204" pitchFamily="34" charset="0"/>
              </a:rPr>
              <a:t>The UK Government anticipates supporting a range of projects by theme and size, but applicants are encouraged to maximise impact and deliverability through larger projects (£500,000+) where this is possible.</a:t>
            </a:r>
            <a:endParaRPr lang="en-GB" sz="1800" dirty="0">
              <a:ea typeface="Calibri" panose="020F0502020204030204" pitchFamily="34" charset="0"/>
              <a:cs typeface="Arial" panose="020B0604020202020204" pitchFamily="34" charset="0"/>
            </a:endParaRPr>
          </a:p>
          <a:p>
            <a:pPr marL="0" indent="0">
              <a:lnSpc>
                <a:spcPct val="115000"/>
              </a:lnSpc>
              <a:spcAft>
                <a:spcPts val="800"/>
              </a:spcAft>
              <a:buNone/>
            </a:pPr>
            <a:r>
              <a:rPr lang="en-GB" sz="1800" dirty="0">
                <a:effectLst/>
                <a:ea typeface="Calibri" panose="020F0502020204030204" pitchFamily="34" charset="0"/>
                <a:cs typeface="Arial" panose="020B0604020202020204" pitchFamily="34" charset="0"/>
              </a:rPr>
              <a:t>The maximum bid value is £</a:t>
            </a:r>
            <a:r>
              <a:rPr lang="en-GB" sz="1800" dirty="0" err="1">
                <a:effectLst/>
                <a:ea typeface="Calibri" panose="020F0502020204030204" pitchFamily="34" charset="0"/>
                <a:cs typeface="Arial" panose="020B0604020202020204" pitchFamily="34" charset="0"/>
              </a:rPr>
              <a:t>3million</a:t>
            </a:r>
            <a:r>
              <a:rPr lang="en-GB" sz="1800" dirty="0">
                <a:effectLst/>
                <a:ea typeface="Calibri" panose="020F0502020204030204" pitchFamily="34" charset="0"/>
                <a:cs typeface="Arial" panose="020B0604020202020204" pitchFamily="34" charset="0"/>
              </a:rPr>
              <a:t> per place.</a:t>
            </a:r>
          </a:p>
          <a:p>
            <a:pPr marL="0" indent="0">
              <a:lnSpc>
                <a:spcPct val="115000"/>
              </a:lnSpc>
              <a:spcAft>
                <a:spcPts val="800"/>
              </a:spcAft>
              <a:buNone/>
            </a:pPr>
            <a:r>
              <a:rPr lang="en-GB" sz="1800" dirty="0">
                <a:effectLst/>
                <a:ea typeface="Calibri" panose="020F0502020204030204" pitchFamily="34" charset="0"/>
              </a:rPr>
              <a:t>As 90% of funding available through the UK Community Renewal Fund is revenue funding and only available in 2021/22, projects should be predominantly, or exclusively revenue based.</a:t>
            </a:r>
            <a:endParaRPr lang="en-GB" sz="1800" dirty="0"/>
          </a:p>
        </p:txBody>
      </p:sp>
      <p:pic>
        <p:nvPicPr>
          <p:cNvPr id="4" name="Picture 3">
            <a:extLst>
              <a:ext uri="{FF2B5EF4-FFF2-40B4-BE49-F238E27FC236}">
                <a16:creationId xmlns:a16="http://schemas.microsoft.com/office/drawing/2014/main" id="{1A8DD406-14B5-4E5B-A78F-C26017E142C3}"/>
              </a:ext>
            </a:extLst>
          </p:cNvPr>
          <p:cNvPicPr>
            <a:picLocks noChangeAspect="1"/>
          </p:cNvPicPr>
          <p:nvPr/>
        </p:nvPicPr>
        <p:blipFill>
          <a:blip r:embed="rId2"/>
          <a:stretch>
            <a:fillRect/>
          </a:stretch>
        </p:blipFill>
        <p:spPr>
          <a:xfrm>
            <a:off x="9686925" y="5080"/>
            <a:ext cx="2505075" cy="790575"/>
          </a:xfrm>
          <a:prstGeom prst="rect">
            <a:avLst/>
          </a:prstGeom>
        </p:spPr>
      </p:pic>
    </p:spTree>
    <p:extLst>
      <p:ext uri="{BB962C8B-B14F-4D97-AF65-F5344CB8AC3E}">
        <p14:creationId xmlns:p14="http://schemas.microsoft.com/office/powerpoint/2010/main" val="387560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54B0-334F-4D4A-8EA1-F4EE05C716A8}"/>
              </a:ext>
            </a:extLst>
          </p:cNvPr>
          <p:cNvSpPr>
            <a:spLocks noGrp="1"/>
          </p:cNvSpPr>
          <p:nvPr>
            <p:ph type="title"/>
          </p:nvPr>
        </p:nvSpPr>
        <p:spPr/>
        <p:txBody>
          <a:bodyPr/>
          <a:lstStyle/>
          <a:p>
            <a:r>
              <a:rPr lang="en-GB" dirty="0"/>
              <a:t>Local priorities</a:t>
            </a:r>
          </a:p>
        </p:txBody>
      </p:sp>
      <p:sp>
        <p:nvSpPr>
          <p:cNvPr id="3" name="Content Placeholder 2">
            <a:extLst>
              <a:ext uri="{FF2B5EF4-FFF2-40B4-BE49-F238E27FC236}">
                <a16:creationId xmlns:a16="http://schemas.microsoft.com/office/drawing/2014/main" id="{AD351354-58FE-4929-8FB7-70E15C9C97DB}"/>
              </a:ext>
            </a:extLst>
          </p:cNvPr>
          <p:cNvSpPr>
            <a:spLocks noGrp="1"/>
          </p:cNvSpPr>
          <p:nvPr>
            <p:ph idx="1"/>
          </p:nvPr>
        </p:nvSpPr>
        <p:spPr/>
        <p:txBody>
          <a:bodyPr>
            <a:normAutofit/>
          </a:bodyPr>
          <a:lstStyle/>
          <a:p>
            <a:pPr marL="0" indent="0">
              <a:lnSpc>
                <a:spcPct val="105000"/>
              </a:lnSpc>
              <a:spcAft>
                <a:spcPts val="800"/>
              </a:spcAft>
              <a:buNone/>
            </a:pPr>
            <a:r>
              <a:rPr lang="en-GB" sz="1800" dirty="0">
                <a:effectLst/>
                <a:ea typeface="Calibri" panose="020F0502020204030204" pitchFamily="34" charset="0"/>
                <a:cs typeface="Arial" panose="020B0604020202020204" pitchFamily="34" charset="0"/>
              </a:rPr>
              <a:t>In selecting the bids that will be forwarded to the UK Government for consideration </a:t>
            </a:r>
            <a:r>
              <a:rPr lang="en-GB" sz="1800" dirty="0">
                <a:effectLst/>
                <a:ea typeface="Times New Roman" panose="02020603050405020304" pitchFamily="18" charset="0"/>
                <a:cs typeface="Arial" panose="020B0604020202020204" pitchFamily="34" charset="0"/>
              </a:rPr>
              <a:t>CPCA will prioritise the bids that have the greatest potential to deliver against key local growth priorities. </a:t>
            </a:r>
            <a:endParaRPr lang="en-GB" sz="1800" dirty="0">
              <a:effectLst/>
              <a:ea typeface="Calibri" panose="020F0502020204030204" pitchFamily="34" charset="0"/>
              <a:cs typeface="Arial" panose="020B0604020202020204" pitchFamily="34" charset="0"/>
            </a:endParaRPr>
          </a:p>
          <a:p>
            <a:pPr marL="0" indent="0">
              <a:lnSpc>
                <a:spcPct val="105000"/>
              </a:lnSpc>
              <a:spcAft>
                <a:spcPts val="800"/>
              </a:spcAft>
              <a:buNone/>
            </a:pPr>
            <a:r>
              <a:rPr lang="en-GB" sz="1800" dirty="0">
                <a:ea typeface="Times New Roman" panose="02020603050405020304" pitchFamily="18" charset="0"/>
                <a:cs typeface="Arial" panose="020B0604020202020204" pitchFamily="34" charset="0"/>
              </a:rPr>
              <a:t>Bids are expected to align to the Local Industrial Strategy (LIS) and the Local Economic Recovery Strategy (LERS)</a:t>
            </a:r>
            <a:r>
              <a:rPr lang="en-GB" sz="1800" dirty="0">
                <a:effectLst/>
                <a:ea typeface="Times New Roman" panose="02020603050405020304" pitchFamily="18" charset="0"/>
                <a:cs typeface="Arial" panose="020B0604020202020204" pitchFamily="34" charset="0"/>
              </a:rPr>
              <a:t> </a:t>
            </a:r>
            <a:endParaRPr lang="en-GB" sz="1800" dirty="0">
              <a:effectLst/>
              <a:ea typeface="Calibri" panose="020F0502020204030204" pitchFamily="34" charset="0"/>
              <a:cs typeface="Arial" panose="020B0604020202020204" pitchFamily="34" charset="0"/>
            </a:endParaRPr>
          </a:p>
          <a:p>
            <a:pPr marL="0" indent="0">
              <a:lnSpc>
                <a:spcPct val="105000"/>
              </a:lnSpc>
              <a:spcAft>
                <a:spcPts val="800"/>
              </a:spcAft>
              <a:buNone/>
            </a:pPr>
            <a:r>
              <a:rPr lang="en-GB" sz="1800" dirty="0">
                <a:effectLst/>
                <a:ea typeface="Calibri" panose="020F0502020204030204" pitchFamily="34" charset="0"/>
                <a:cs typeface="Arial" panose="020B0604020202020204" pitchFamily="34" charset="0"/>
              </a:rPr>
              <a:t>Geographic Coverage -  projects should benefit Fenland and Peterborough, although benefits which accrue to other places should be considered also.</a:t>
            </a:r>
          </a:p>
          <a:p>
            <a:pPr marL="0" indent="0">
              <a:lnSpc>
                <a:spcPct val="105000"/>
              </a:lnSpc>
              <a:spcAft>
                <a:spcPts val="800"/>
              </a:spcAft>
              <a:buNone/>
            </a:pPr>
            <a:r>
              <a:rPr lang="en-GB" sz="1800" dirty="0">
                <a:effectLst/>
                <a:ea typeface="Calibri" panose="020F0502020204030204" pitchFamily="34" charset="0"/>
                <a:cs typeface="Arial" panose="020B0604020202020204" pitchFamily="34" charset="0"/>
              </a:rPr>
              <a:t>The invitation may cover a single local authority area, or a number of local authority areas. Projects may be limited to priority places or be invited to operate across priority and non-priority places.</a:t>
            </a:r>
            <a:endParaRPr lang="en-GB" dirty="0"/>
          </a:p>
        </p:txBody>
      </p:sp>
      <p:pic>
        <p:nvPicPr>
          <p:cNvPr id="4" name="Picture 3">
            <a:extLst>
              <a:ext uri="{FF2B5EF4-FFF2-40B4-BE49-F238E27FC236}">
                <a16:creationId xmlns:a16="http://schemas.microsoft.com/office/drawing/2014/main" id="{C92C04E1-EF23-4E07-BC49-5F0F15D56766}"/>
              </a:ext>
            </a:extLst>
          </p:cNvPr>
          <p:cNvPicPr>
            <a:picLocks noChangeAspect="1"/>
          </p:cNvPicPr>
          <p:nvPr/>
        </p:nvPicPr>
        <p:blipFill>
          <a:blip r:embed="rId2"/>
          <a:stretch>
            <a:fillRect/>
          </a:stretch>
        </p:blipFill>
        <p:spPr>
          <a:xfrm>
            <a:off x="9686925" y="5080"/>
            <a:ext cx="2505075" cy="790575"/>
          </a:xfrm>
          <a:prstGeom prst="rect">
            <a:avLst/>
          </a:prstGeom>
        </p:spPr>
      </p:pic>
    </p:spTree>
    <p:extLst>
      <p:ext uri="{BB962C8B-B14F-4D97-AF65-F5344CB8AC3E}">
        <p14:creationId xmlns:p14="http://schemas.microsoft.com/office/powerpoint/2010/main" val="2670648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AF031-9D79-478F-8E8F-1C147F00B4B3}"/>
              </a:ext>
            </a:extLst>
          </p:cNvPr>
          <p:cNvSpPr>
            <a:spLocks noGrp="1"/>
          </p:cNvSpPr>
          <p:nvPr>
            <p:ph type="title"/>
          </p:nvPr>
        </p:nvSpPr>
        <p:spPr/>
        <p:txBody>
          <a:bodyPr/>
          <a:lstStyle/>
          <a:p>
            <a:r>
              <a:rPr lang="en-GB" dirty="0"/>
              <a:t>How bids will be assessed</a:t>
            </a:r>
          </a:p>
        </p:txBody>
      </p:sp>
      <p:sp>
        <p:nvSpPr>
          <p:cNvPr id="3" name="Content Placeholder 2">
            <a:extLst>
              <a:ext uri="{FF2B5EF4-FFF2-40B4-BE49-F238E27FC236}">
                <a16:creationId xmlns:a16="http://schemas.microsoft.com/office/drawing/2014/main" id="{544C9D2C-3A71-4450-AB66-DFF0DED82A92}"/>
              </a:ext>
            </a:extLst>
          </p:cNvPr>
          <p:cNvSpPr>
            <a:spLocks noGrp="1"/>
          </p:cNvSpPr>
          <p:nvPr>
            <p:ph idx="1"/>
          </p:nvPr>
        </p:nvSpPr>
        <p:spPr>
          <a:xfrm>
            <a:off x="838200" y="1825624"/>
            <a:ext cx="10515600" cy="4849495"/>
          </a:xfrm>
        </p:spPr>
        <p:txBody>
          <a:bodyPr>
            <a:noAutofit/>
          </a:bodyPr>
          <a:lstStyle/>
          <a:p>
            <a:pPr marL="0" indent="0">
              <a:lnSpc>
                <a:spcPct val="105000"/>
              </a:lnSpc>
              <a:spcAft>
                <a:spcPts val="800"/>
              </a:spcAft>
              <a:buNone/>
            </a:pPr>
            <a:r>
              <a:rPr lang="en-GB" sz="1800" dirty="0">
                <a:effectLst/>
                <a:ea typeface="Calibri" panose="020F0502020204030204" pitchFamily="34" charset="0"/>
                <a:cs typeface="Arial" panose="020B0604020202020204" pitchFamily="34" charset="0"/>
              </a:rPr>
              <a:t>As the lead authority </a:t>
            </a:r>
            <a:r>
              <a:rPr lang="en-GB" sz="1800" dirty="0">
                <a:effectLst/>
                <a:ea typeface="Times New Roman" panose="02020603050405020304" pitchFamily="18" charset="0"/>
                <a:cs typeface="Arial" panose="020B0604020202020204" pitchFamily="34" charset="0"/>
              </a:rPr>
              <a:t>CPCA will assess all bids submitted. Bids will be assessed against:</a:t>
            </a:r>
            <a:endParaRPr lang="en-GB" sz="1800" dirty="0">
              <a:effectLst/>
              <a:ea typeface="Calibri" panose="020F0502020204030204" pitchFamily="34" charset="0"/>
              <a:cs typeface="Arial" panose="020B0604020202020204" pitchFamily="34" charset="0"/>
            </a:endParaRPr>
          </a:p>
          <a:p>
            <a:pPr lvl="1">
              <a:lnSpc>
                <a:spcPct val="105000"/>
              </a:lnSpc>
              <a:spcBef>
                <a:spcPts val="600"/>
              </a:spcBef>
              <a:spcAft>
                <a:spcPts val="600"/>
              </a:spcAft>
            </a:pPr>
            <a:r>
              <a:rPr lang="en-GB" sz="1800" dirty="0">
                <a:effectLst/>
                <a:ea typeface="Times New Roman" panose="02020603050405020304" pitchFamily="18" charset="0"/>
                <a:cs typeface="Arial" panose="020B0604020202020204" pitchFamily="34" charset="0"/>
              </a:rPr>
              <a:t>the gateway criteria set out in the UK Community Renewal Fund Prospectus – bids that fail to meet these criteria are ineligible support and will be rejected</a:t>
            </a:r>
            <a:endParaRPr lang="en-GB" sz="1800" dirty="0">
              <a:effectLst/>
              <a:ea typeface="Calibri" panose="020F0502020204030204" pitchFamily="34" charset="0"/>
              <a:cs typeface="Arial" panose="020B0604020202020204" pitchFamily="34" charset="0"/>
            </a:endParaRPr>
          </a:p>
          <a:p>
            <a:pPr lvl="1">
              <a:lnSpc>
                <a:spcPct val="105000"/>
              </a:lnSpc>
              <a:spcBef>
                <a:spcPts val="600"/>
              </a:spcBef>
              <a:spcAft>
                <a:spcPts val="600"/>
              </a:spcAft>
            </a:pPr>
            <a:r>
              <a:rPr lang="en-GB" sz="1800" dirty="0">
                <a:effectLst/>
                <a:ea typeface="Times New Roman" panose="02020603050405020304" pitchFamily="18" charset="0"/>
                <a:cs typeface="Arial" panose="020B0604020202020204" pitchFamily="34" charset="0"/>
              </a:rPr>
              <a:t>the extent to which they meet the objectives of UK Community Renewal Fund</a:t>
            </a:r>
            <a:endParaRPr lang="en-GB" sz="1800" dirty="0">
              <a:effectLst/>
              <a:ea typeface="Calibri" panose="020F0502020204030204" pitchFamily="34" charset="0"/>
              <a:cs typeface="Arial" panose="020B0604020202020204" pitchFamily="34" charset="0"/>
            </a:endParaRPr>
          </a:p>
          <a:p>
            <a:pPr lvl="1">
              <a:lnSpc>
                <a:spcPct val="105000"/>
              </a:lnSpc>
              <a:spcBef>
                <a:spcPts val="600"/>
              </a:spcBef>
              <a:spcAft>
                <a:spcPts val="600"/>
              </a:spcAft>
            </a:pPr>
            <a:r>
              <a:rPr lang="en-GB" sz="1800" dirty="0">
                <a:effectLst/>
                <a:ea typeface="Times New Roman" panose="02020603050405020304" pitchFamily="18" charset="0"/>
                <a:cs typeface="Arial" panose="020B0604020202020204" pitchFamily="34" charset="0"/>
              </a:rPr>
              <a:t>the extent to which bids would support the delivery of local growth and employment support priorities</a:t>
            </a:r>
            <a:endParaRPr lang="en-GB" sz="1800" dirty="0">
              <a:effectLst/>
              <a:ea typeface="Calibri" panose="020F0502020204030204" pitchFamily="34" charset="0"/>
              <a:cs typeface="Arial" panose="020B0604020202020204" pitchFamily="34" charset="0"/>
            </a:endParaRPr>
          </a:p>
          <a:p>
            <a:pPr marL="0" indent="0">
              <a:lnSpc>
                <a:spcPct val="105000"/>
              </a:lnSpc>
              <a:spcAft>
                <a:spcPts val="800"/>
              </a:spcAft>
              <a:buNone/>
            </a:pPr>
            <a:r>
              <a:rPr lang="en-GB" sz="1800" dirty="0">
                <a:effectLst/>
                <a:ea typeface="Times New Roman" panose="02020603050405020304" pitchFamily="18" charset="0"/>
                <a:cs typeface="Arial" panose="020B0604020202020204" pitchFamily="34" charset="0"/>
              </a:rPr>
              <a:t>Following assessment CPCA will submit those eligible bids which most strongly meet the UK Community Renewal Fund and local priorities to the UK Government for consideration, up to a maximum of £3m per place. </a:t>
            </a:r>
            <a:endParaRPr lang="en-GB" sz="1800" dirty="0">
              <a:effectLst/>
              <a:ea typeface="Calibri" panose="020F0502020204030204" pitchFamily="34" charset="0"/>
              <a:cs typeface="Arial" panose="020B0604020202020204" pitchFamily="34" charset="0"/>
            </a:endParaRPr>
          </a:p>
          <a:p>
            <a:pPr marL="0" indent="0">
              <a:lnSpc>
                <a:spcPct val="105000"/>
              </a:lnSpc>
              <a:spcAft>
                <a:spcPts val="800"/>
              </a:spcAft>
              <a:buNone/>
            </a:pPr>
            <a:r>
              <a:rPr lang="en-GB" sz="1800" dirty="0">
                <a:effectLst/>
                <a:ea typeface="Times New Roman" panose="02020603050405020304" pitchFamily="18" charset="0"/>
                <a:cs typeface="Arial" panose="020B0604020202020204" pitchFamily="34" charset="0"/>
              </a:rPr>
              <a:t>The UK Government will assess all bids submitted by lead authorities against the criteria set out in the Prospectus. The UK Government will announce the outcome of the assessment process from late July 2021 onwards.</a:t>
            </a:r>
            <a:endParaRPr lang="en-GB" sz="1800" dirty="0">
              <a:effectLst/>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9AAD492-75FF-468D-942C-C4F38DA77184}"/>
              </a:ext>
            </a:extLst>
          </p:cNvPr>
          <p:cNvPicPr>
            <a:picLocks noChangeAspect="1"/>
          </p:cNvPicPr>
          <p:nvPr/>
        </p:nvPicPr>
        <p:blipFill>
          <a:blip r:embed="rId2"/>
          <a:stretch>
            <a:fillRect/>
          </a:stretch>
        </p:blipFill>
        <p:spPr>
          <a:xfrm>
            <a:off x="9686925" y="5080"/>
            <a:ext cx="2505075" cy="790575"/>
          </a:xfrm>
          <a:prstGeom prst="rect">
            <a:avLst/>
          </a:prstGeom>
        </p:spPr>
      </p:pic>
    </p:spTree>
    <p:extLst>
      <p:ext uri="{BB962C8B-B14F-4D97-AF65-F5344CB8AC3E}">
        <p14:creationId xmlns:p14="http://schemas.microsoft.com/office/powerpoint/2010/main" val="1763204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741A9-A4E8-48E4-A1E0-C310BF9A3C5B}"/>
              </a:ext>
            </a:extLst>
          </p:cNvPr>
          <p:cNvSpPr>
            <a:spLocks noGrp="1"/>
          </p:cNvSpPr>
          <p:nvPr>
            <p:ph type="title"/>
          </p:nvPr>
        </p:nvSpPr>
        <p:spPr/>
        <p:txBody>
          <a:bodyPr/>
          <a:lstStyle/>
          <a:p>
            <a:r>
              <a:rPr lang="en-GB" dirty="0"/>
              <a:t>Application process</a:t>
            </a:r>
          </a:p>
        </p:txBody>
      </p:sp>
      <p:sp>
        <p:nvSpPr>
          <p:cNvPr id="3" name="Content Placeholder 2">
            <a:extLst>
              <a:ext uri="{FF2B5EF4-FFF2-40B4-BE49-F238E27FC236}">
                <a16:creationId xmlns:a16="http://schemas.microsoft.com/office/drawing/2014/main" id="{C4D711EE-FB7A-4169-9F05-077FCDC9CF00}"/>
              </a:ext>
            </a:extLst>
          </p:cNvPr>
          <p:cNvSpPr>
            <a:spLocks noGrp="1"/>
          </p:cNvSpPr>
          <p:nvPr>
            <p:ph idx="1"/>
          </p:nvPr>
        </p:nvSpPr>
        <p:spPr>
          <a:xfrm>
            <a:off x="757383" y="1576315"/>
            <a:ext cx="5556464" cy="4351338"/>
          </a:xfrm>
        </p:spPr>
        <p:txBody>
          <a:bodyPr>
            <a:normAutofit fontScale="85000" lnSpcReduction="20000"/>
          </a:bodyPr>
          <a:lstStyle/>
          <a:p>
            <a:pPr marL="0" indent="0">
              <a:lnSpc>
                <a:spcPct val="115000"/>
              </a:lnSpc>
              <a:spcAft>
                <a:spcPts val="800"/>
              </a:spcAft>
              <a:buNone/>
            </a:pPr>
            <a:r>
              <a:rPr lang="en-GB" sz="1800" dirty="0">
                <a:effectLst/>
                <a:ea typeface="Calibri" panose="020F0502020204030204" pitchFamily="34" charset="0"/>
                <a:cs typeface="Arial" panose="020B0604020202020204" pitchFamily="34" charset="0"/>
              </a:rPr>
              <a:t>All bidders are required </a:t>
            </a:r>
            <a:r>
              <a:rPr lang="en-GB" sz="1800" dirty="0">
                <a:ea typeface="Calibri" panose="020F0502020204030204" pitchFamily="34" charset="0"/>
                <a:cs typeface="Arial" panose="020B0604020202020204" pitchFamily="34" charset="0"/>
              </a:rPr>
              <a:t>to complete a pre application screening form.</a:t>
            </a:r>
          </a:p>
          <a:p>
            <a:pPr marL="0" indent="0">
              <a:lnSpc>
                <a:spcPct val="115000"/>
              </a:lnSpc>
              <a:spcAft>
                <a:spcPts val="800"/>
              </a:spcAft>
              <a:buNone/>
            </a:pPr>
            <a:r>
              <a:rPr lang="en-GB" sz="1800" dirty="0">
                <a:effectLst/>
                <a:ea typeface="Calibri" panose="020F0502020204030204" pitchFamily="34" charset="0"/>
                <a:cs typeface="Arial" panose="020B0604020202020204" pitchFamily="34" charset="0"/>
              </a:rPr>
              <a:t>Bids must be submitted using the UK Community Renewal Fund Application Form, which is available </a:t>
            </a:r>
            <a:r>
              <a:rPr lang="en-GB" sz="1800" dirty="0">
                <a:effectLst/>
                <a:uFill>
                  <a:solidFill>
                    <a:srgbClr val="000000"/>
                  </a:solidFill>
                </a:uFill>
                <a:ea typeface="Calibri" panose="020F0502020204030204" pitchFamily="34" charset="0"/>
                <a:cs typeface="Arial" panose="020B0604020202020204" pitchFamily="34" charset="0"/>
              </a:rPr>
              <a:t>following the completion of the screening form. </a:t>
            </a:r>
            <a:r>
              <a:rPr lang="en-GB" sz="1800" dirty="0">
                <a:effectLst/>
                <a:ea typeface="Times New Roman" panose="02020603050405020304" pitchFamily="18" charset="0"/>
                <a:cs typeface="Arial" panose="020B0604020202020204" pitchFamily="34" charset="0"/>
              </a:rPr>
              <a:t>Bids submitted in any other format will not be accepted.</a:t>
            </a:r>
            <a:endParaRPr lang="en-GB" sz="1800" dirty="0">
              <a:effectLst/>
              <a:ea typeface="Calibri" panose="020F0502020204030204" pitchFamily="34" charset="0"/>
              <a:cs typeface="Arial" panose="020B0604020202020204" pitchFamily="34" charset="0"/>
            </a:endParaRPr>
          </a:p>
          <a:p>
            <a:pPr marL="0" indent="0">
              <a:lnSpc>
                <a:spcPct val="115000"/>
              </a:lnSpc>
              <a:spcAft>
                <a:spcPts val="800"/>
              </a:spcAft>
              <a:buNone/>
            </a:pPr>
            <a:r>
              <a:rPr lang="en-GB" sz="1800" dirty="0">
                <a:effectLst/>
                <a:ea typeface="Times New Roman" panose="02020603050405020304" pitchFamily="18" charset="0"/>
                <a:cs typeface="Arial" panose="020B0604020202020204" pitchFamily="34" charset="0"/>
              </a:rPr>
              <a:t>Bids must be submitted to CPCA via email (to be supplied).</a:t>
            </a:r>
            <a:endParaRPr lang="en-GB" sz="1800" dirty="0">
              <a:effectLst/>
              <a:highlight>
                <a:srgbClr val="FFFF00"/>
              </a:highlight>
              <a:ea typeface="Calibri" panose="020F0502020204030204" pitchFamily="34" charset="0"/>
              <a:cs typeface="Arial" panose="020B0604020202020204" pitchFamily="34" charset="0"/>
            </a:endParaRPr>
          </a:p>
          <a:p>
            <a:pPr marL="0" indent="0">
              <a:lnSpc>
                <a:spcPct val="115000"/>
              </a:lnSpc>
              <a:spcAft>
                <a:spcPts val="800"/>
              </a:spcAft>
              <a:buNone/>
            </a:pPr>
            <a:r>
              <a:rPr lang="en-GB" sz="1800" dirty="0">
                <a:effectLst/>
                <a:ea typeface="Times New Roman" panose="02020603050405020304" pitchFamily="18" charset="0"/>
                <a:cs typeface="Arial" panose="020B0604020202020204" pitchFamily="34" charset="0"/>
              </a:rPr>
              <a:t>Bids must be submitted by </a:t>
            </a:r>
            <a:r>
              <a:rPr lang="en-GB" sz="1800" b="1" dirty="0" err="1">
                <a:effectLst/>
                <a:ea typeface="Times New Roman" panose="02020603050405020304" pitchFamily="18" charset="0"/>
                <a:cs typeface="Arial" panose="020B0604020202020204" pitchFamily="34" charset="0"/>
              </a:rPr>
              <a:t>5pm</a:t>
            </a:r>
            <a:r>
              <a:rPr lang="en-GB" sz="1800" b="1" dirty="0">
                <a:effectLst/>
                <a:ea typeface="Times New Roman" panose="02020603050405020304" pitchFamily="18" charset="0"/>
                <a:cs typeface="Arial" panose="020B0604020202020204" pitchFamily="34" charset="0"/>
              </a:rPr>
              <a:t> </a:t>
            </a:r>
            <a:r>
              <a:rPr lang="en-GB" sz="1800" dirty="0">
                <a:effectLst/>
                <a:ea typeface="Times New Roman" panose="02020603050405020304" pitchFamily="18" charset="0"/>
                <a:cs typeface="Arial" panose="020B0604020202020204" pitchFamily="34" charset="0"/>
              </a:rPr>
              <a:t>on </a:t>
            </a:r>
            <a:r>
              <a:rPr lang="en-GB" sz="1800" b="1" dirty="0">
                <a:effectLst/>
                <a:ea typeface="Times New Roman" panose="02020603050405020304" pitchFamily="18" charset="0"/>
                <a:cs typeface="Arial" panose="020B0604020202020204" pitchFamily="34" charset="0"/>
              </a:rPr>
              <a:t>Friday 7</a:t>
            </a:r>
            <a:r>
              <a:rPr lang="en-GB" sz="1800" b="1" baseline="30000" dirty="0">
                <a:effectLst/>
                <a:ea typeface="Times New Roman" panose="02020603050405020304" pitchFamily="18" charset="0"/>
                <a:cs typeface="Arial" panose="020B0604020202020204" pitchFamily="34" charset="0"/>
              </a:rPr>
              <a:t>th</a:t>
            </a:r>
            <a:r>
              <a:rPr lang="en-GB" sz="1800" b="1" dirty="0">
                <a:effectLst/>
                <a:ea typeface="Times New Roman" panose="02020603050405020304" pitchFamily="18" charset="0"/>
                <a:cs typeface="Arial" panose="020B0604020202020204" pitchFamily="34" charset="0"/>
              </a:rPr>
              <a:t> May </a:t>
            </a:r>
            <a:r>
              <a:rPr lang="en-GB" sz="1800" dirty="0">
                <a:effectLst/>
                <a:ea typeface="Times New Roman" panose="02020603050405020304" pitchFamily="18" charset="0"/>
                <a:cs typeface="Arial" panose="020B0604020202020204" pitchFamily="34" charset="0"/>
              </a:rPr>
              <a:t>to allow for CPCA to appraise and prioritise bids.</a:t>
            </a:r>
          </a:p>
          <a:p>
            <a:pPr marL="0" indent="0">
              <a:lnSpc>
                <a:spcPct val="115000"/>
              </a:lnSpc>
              <a:spcAft>
                <a:spcPts val="800"/>
              </a:spcAft>
              <a:buNone/>
            </a:pPr>
            <a:r>
              <a:rPr lang="en-GB" sz="1800" dirty="0">
                <a:effectLst/>
                <a:ea typeface="Calibri" panose="020F0502020204030204" pitchFamily="34" charset="0"/>
                <a:cs typeface="Arial" panose="020B0604020202020204" pitchFamily="34" charset="0"/>
              </a:rPr>
              <a:t>Short listed bids will be invited to give a presentation to a panel before </a:t>
            </a:r>
            <a:r>
              <a:rPr lang="en-GB" sz="1800" b="1" dirty="0">
                <a:effectLst/>
                <a:ea typeface="Calibri" panose="020F0502020204030204" pitchFamily="34" charset="0"/>
                <a:cs typeface="Arial" panose="020B0604020202020204" pitchFamily="34" charset="0"/>
              </a:rPr>
              <a:t>31</a:t>
            </a:r>
            <a:r>
              <a:rPr lang="en-GB" sz="1800" b="1" baseline="30000" dirty="0">
                <a:effectLst/>
                <a:ea typeface="Calibri" panose="020F0502020204030204" pitchFamily="34" charset="0"/>
                <a:cs typeface="Arial" panose="020B0604020202020204" pitchFamily="34" charset="0"/>
              </a:rPr>
              <a:t>st</a:t>
            </a:r>
            <a:r>
              <a:rPr lang="en-GB" sz="1800" b="1" dirty="0">
                <a:effectLst/>
                <a:ea typeface="Calibri" panose="020F0502020204030204" pitchFamily="34" charset="0"/>
                <a:cs typeface="Arial" panose="020B0604020202020204" pitchFamily="34" charset="0"/>
              </a:rPr>
              <a:t> May</a:t>
            </a:r>
            <a:r>
              <a:rPr lang="en-GB" sz="1800" dirty="0">
                <a:effectLst/>
                <a:ea typeface="Calibri" panose="020F0502020204030204" pitchFamily="34" charset="0"/>
                <a:cs typeface="Arial" panose="020B0604020202020204" pitchFamily="34" charset="0"/>
              </a:rPr>
              <a:t>.</a:t>
            </a:r>
          </a:p>
          <a:p>
            <a:pPr marL="0" indent="0">
              <a:lnSpc>
                <a:spcPct val="105000"/>
              </a:lnSpc>
              <a:spcAft>
                <a:spcPts val="800"/>
              </a:spcAft>
              <a:buNone/>
            </a:pPr>
            <a:r>
              <a:rPr lang="en-GB" sz="1800" dirty="0">
                <a:effectLst/>
                <a:ea typeface="Calibri" panose="020F0502020204030204" pitchFamily="34" charset="0"/>
                <a:cs typeface="Arial" panose="020B0604020202020204" pitchFamily="34" charset="0"/>
              </a:rPr>
              <a:t>The UK Community Renewal Fund is a competitive process and</a:t>
            </a:r>
            <a:r>
              <a:rPr lang="en-GB" sz="1800" dirty="0">
                <a:effectLst/>
                <a:ea typeface="Times New Roman" panose="02020603050405020304" pitchFamily="18" charset="0"/>
                <a:cs typeface="Arial" panose="020B0604020202020204" pitchFamily="34" charset="0"/>
              </a:rPr>
              <a:t> CPCA and the UK Government will not enter into discussions with bidders. </a:t>
            </a:r>
            <a:endParaRPr lang="en-GB" sz="1800" dirty="0">
              <a:effectLst/>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EEC42BB-1BEB-4CB3-A40E-12CB4DC326A8}"/>
              </a:ext>
            </a:extLst>
          </p:cNvPr>
          <p:cNvPicPr>
            <a:picLocks noChangeAspect="1"/>
          </p:cNvPicPr>
          <p:nvPr/>
        </p:nvPicPr>
        <p:blipFill>
          <a:blip r:embed="rId2"/>
          <a:stretch>
            <a:fillRect/>
          </a:stretch>
        </p:blipFill>
        <p:spPr>
          <a:xfrm>
            <a:off x="9686925" y="5080"/>
            <a:ext cx="2505075" cy="790575"/>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010553E7-47FC-4893-B721-0C47610D9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097" y="903854"/>
            <a:ext cx="5475648" cy="5589021"/>
          </a:xfrm>
          <a:prstGeom prst="rect">
            <a:avLst/>
          </a:prstGeom>
        </p:spPr>
      </p:pic>
    </p:spTree>
    <p:extLst>
      <p:ext uri="{BB962C8B-B14F-4D97-AF65-F5344CB8AC3E}">
        <p14:creationId xmlns:p14="http://schemas.microsoft.com/office/powerpoint/2010/main" val="2566420931"/>
      </p:ext>
    </p:extLst>
  </p:cSld>
  <p:clrMapOvr>
    <a:masterClrMapping/>
  </p:clrMapOvr>
</p:sld>
</file>

<file path=ppt/theme/theme1.xml><?xml version="1.0" encoding="utf-8"?>
<a:theme xmlns:a="http://schemas.openxmlformats.org/drawingml/2006/main" name="1_Office Theme">
  <a:themeElements>
    <a:clrScheme name="Metro Dynamics colours">
      <a:dk1>
        <a:sysClr val="windowText" lastClr="000000"/>
      </a:dk1>
      <a:lt1>
        <a:sysClr val="window" lastClr="FFFFFF"/>
      </a:lt1>
      <a:dk2>
        <a:srgbClr val="44546A"/>
      </a:dk2>
      <a:lt2>
        <a:srgbClr val="E7E6E6"/>
      </a:lt2>
      <a:accent1>
        <a:srgbClr val="3BB0C9"/>
      </a:accent1>
      <a:accent2>
        <a:srgbClr val="BBD2DC"/>
      </a:accent2>
      <a:accent3>
        <a:srgbClr val="00586F"/>
      </a:accent3>
      <a:accent4>
        <a:srgbClr val="71A087"/>
      </a:accent4>
      <a:accent5>
        <a:srgbClr val="953B62"/>
      </a:accent5>
      <a:accent6>
        <a:srgbClr val="956B3B"/>
      </a:accent6>
      <a:hlink>
        <a:srgbClr val="B2C0BB"/>
      </a:hlink>
      <a:folHlink>
        <a:srgbClr val="6078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spPr>
      <a:bodyPr rtlCol="0" anchor="ctr"/>
      <a:lstStyle>
        <a:defPPr algn="ctr">
          <a:defRPr sz="2400" dirty="0">
            <a:solidFill>
              <a:schemeClr val="bg2">
                <a:lumMod val="2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A683607C-4A9B-4B77-8C72-6AE19D8CEEA4}" vid="{1F9C2EC4-FE08-4DD9-9D6B-DCAEE474577B}"/>
    </a:ext>
  </a:extLst>
</a:theme>
</file>

<file path=docProps/app.xml><?xml version="1.0" encoding="utf-8"?>
<Properties xmlns="http://schemas.openxmlformats.org/officeDocument/2006/extended-properties" xmlns:vt="http://schemas.openxmlformats.org/officeDocument/2006/docPropsVTypes">
  <TotalTime>673</TotalTime>
  <Words>881</Words>
  <Application>Microsoft Office PowerPoint</Application>
  <PresentationFormat>Widescreen</PresentationFormat>
  <Paragraphs>49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Helvetica Neue</vt:lpstr>
      <vt:lpstr>1_Office Theme</vt:lpstr>
      <vt:lpstr>Introduction</vt:lpstr>
      <vt:lpstr>Background</vt:lpstr>
      <vt:lpstr>What type of bids are we looking for?</vt:lpstr>
      <vt:lpstr>What funding is on offer?</vt:lpstr>
      <vt:lpstr>Local priorities</vt:lpstr>
      <vt:lpstr>How bids will be assessed</vt:lpstr>
      <vt:lpstr>Application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Nathan Wallwork</dc:creator>
  <cp:lastModifiedBy>Rebecca Quigg</cp:lastModifiedBy>
  <cp:revision>8</cp:revision>
  <dcterms:created xsi:type="dcterms:W3CDTF">2021-03-30T07:45:18Z</dcterms:created>
  <dcterms:modified xsi:type="dcterms:W3CDTF">2021-04-01T14:52:32Z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b0448d4-1b6c-4670-88b9-0606aa4680da_Enabled">
    <vt:lpwstr>true</vt:lpwstr>
  </property>
  <property fmtid="{D5CDD505-2E9C-101B-9397-08002B2CF9AE}" pid="3" name="MSIP_Label_bb0448d4-1b6c-4670-88b9-0606aa4680da_SetDate">
    <vt:lpwstr>2021-04-01T14:52:24Z</vt:lpwstr>
  </property>
  <property fmtid="{D5CDD505-2E9C-101B-9397-08002B2CF9AE}" pid="4" name="MSIP_Label_bb0448d4-1b6c-4670-88b9-0606aa4680da_Method">
    <vt:lpwstr>Standard</vt:lpwstr>
  </property>
  <property fmtid="{D5CDD505-2E9C-101B-9397-08002B2CF9AE}" pid="5" name="MSIP_Label_bb0448d4-1b6c-4670-88b9-0606aa4680da_Name">
    <vt:lpwstr>OFFICIAL</vt:lpwstr>
  </property>
  <property fmtid="{D5CDD505-2E9C-101B-9397-08002B2CF9AE}" pid="6" name="MSIP_Label_bb0448d4-1b6c-4670-88b9-0606aa4680da_SiteId">
    <vt:lpwstr>66c9b3de-4a43-4c2b-b3a2-a3f312c01394</vt:lpwstr>
  </property>
  <property fmtid="{D5CDD505-2E9C-101B-9397-08002B2CF9AE}" pid="7" name="MSIP_Label_bb0448d4-1b6c-4670-88b9-0606aa4680da_ActionId">
    <vt:lpwstr>de779c12-c274-4469-b9c8-13f20e02cf11</vt:lpwstr>
  </property>
  <property fmtid="{D5CDD505-2E9C-101B-9397-08002B2CF9AE}" pid="8" name="MSIP_Label_bb0448d4-1b6c-4670-88b9-0606aa4680da_ContentBits">
    <vt:lpwstr>0</vt:lpwstr>
  </property>
</Properties>
</file>